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9"/>
  </p:notesMasterIdLst>
  <p:handoutMasterIdLst>
    <p:handoutMasterId r:id="rId40"/>
  </p:handoutMasterIdLst>
  <p:sldIdLst>
    <p:sldId id="256" r:id="rId2"/>
    <p:sldId id="258" r:id="rId3"/>
    <p:sldId id="259" r:id="rId4"/>
    <p:sldId id="262" r:id="rId5"/>
    <p:sldId id="261" r:id="rId6"/>
    <p:sldId id="260" r:id="rId7"/>
    <p:sldId id="263" r:id="rId8"/>
    <p:sldId id="264" r:id="rId9"/>
    <p:sldId id="265" r:id="rId10"/>
    <p:sldId id="266" r:id="rId11"/>
    <p:sldId id="267" r:id="rId12"/>
    <p:sldId id="268" r:id="rId13"/>
    <p:sldId id="296" r:id="rId14"/>
    <p:sldId id="269" r:id="rId15"/>
    <p:sldId id="271" r:id="rId16"/>
    <p:sldId id="272" r:id="rId17"/>
    <p:sldId id="273" r:id="rId18"/>
    <p:sldId id="291" r:id="rId19"/>
    <p:sldId id="274" r:id="rId20"/>
    <p:sldId id="275" r:id="rId21"/>
    <p:sldId id="276" r:id="rId22"/>
    <p:sldId id="277" r:id="rId23"/>
    <p:sldId id="278" r:id="rId24"/>
    <p:sldId id="279" r:id="rId25"/>
    <p:sldId id="283" r:id="rId26"/>
    <p:sldId id="284" r:id="rId27"/>
    <p:sldId id="285" r:id="rId28"/>
    <p:sldId id="286" r:id="rId29"/>
    <p:sldId id="287" r:id="rId30"/>
    <p:sldId id="288" r:id="rId31"/>
    <p:sldId id="289" r:id="rId32"/>
    <p:sldId id="292" r:id="rId33"/>
    <p:sldId id="293" r:id="rId34"/>
    <p:sldId id="295" r:id="rId35"/>
    <p:sldId id="294" r:id="rId36"/>
    <p:sldId id="290"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D70925"/>
    <a:srgbClr val="E31837"/>
    <a:srgbClr val="CCCC00"/>
    <a:srgbClr val="CF3939"/>
    <a:srgbClr val="E31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5EB0FE-A68E-4705-81A8-6C612BDF07B7}" v="4" dt="2019-05-07T10:42:11.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8546" autoAdjust="0"/>
  </p:normalViewPr>
  <p:slideViewPr>
    <p:cSldViewPr snapToGrid="0">
      <p:cViewPr varScale="1">
        <p:scale>
          <a:sx n="97" d="100"/>
          <a:sy n="97" d="100"/>
        </p:scale>
        <p:origin x="882" y="9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3492" y="-96"/>
      </p:cViewPr>
      <p:guideLst>
        <p:guide orient="horz" pos="2880"/>
        <p:guide pos="2160"/>
      </p:guideLst>
    </p:cSldViewPr>
  </p:notesViewPr>
  <p:gridSpacing cx="360045" cy="36004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TWRIGHT Yvan" userId="b4f15984-3552-45ad-b2fc-ce20bee9039c" providerId="ADAL" clId="{14E56B65-04AA-4D4F-A831-59FDCDA5D2C0}"/>
    <pc:docChg chg="undo custSel delSld modSld">
      <pc:chgData name="CARTWRIGHT Yvan" userId="b4f15984-3552-45ad-b2fc-ce20bee9039c" providerId="ADAL" clId="{14E56B65-04AA-4D4F-A831-59FDCDA5D2C0}" dt="2019-05-07T10:43:17.664" v="151" actId="2696"/>
      <pc:docMkLst>
        <pc:docMk/>
      </pc:docMkLst>
      <pc:sldChg chg="modSp">
        <pc:chgData name="CARTWRIGHT Yvan" userId="b4f15984-3552-45ad-b2fc-ce20bee9039c" providerId="ADAL" clId="{14E56B65-04AA-4D4F-A831-59FDCDA5D2C0}" dt="2019-05-07T10:35:55.476" v="9" actId="20577"/>
        <pc:sldMkLst>
          <pc:docMk/>
          <pc:sldMk cId="2222854197" sldId="256"/>
        </pc:sldMkLst>
        <pc:spChg chg="mod">
          <ac:chgData name="CARTWRIGHT Yvan" userId="b4f15984-3552-45ad-b2fc-ce20bee9039c" providerId="ADAL" clId="{14E56B65-04AA-4D4F-A831-59FDCDA5D2C0}" dt="2019-05-07T10:35:55.476" v="9" actId="20577"/>
          <ac:spMkLst>
            <pc:docMk/>
            <pc:sldMk cId="2222854197" sldId="256"/>
            <ac:spMk id="3" creationId="{00000000-0000-0000-0000-000000000000}"/>
          </ac:spMkLst>
        </pc:spChg>
      </pc:sldChg>
      <pc:sldChg chg="del">
        <pc:chgData name="CARTWRIGHT Yvan" userId="b4f15984-3552-45ad-b2fc-ce20bee9039c" providerId="ADAL" clId="{14E56B65-04AA-4D4F-A831-59FDCDA5D2C0}" dt="2019-05-07T10:43:17.664" v="151" actId="2696"/>
        <pc:sldMkLst>
          <pc:docMk/>
          <pc:sldMk cId="3046485699" sldId="257"/>
        </pc:sldMkLst>
      </pc:sldChg>
      <pc:sldChg chg="addSp delSp modSp">
        <pc:chgData name="CARTWRIGHT Yvan" userId="b4f15984-3552-45ad-b2fc-ce20bee9039c" providerId="ADAL" clId="{14E56B65-04AA-4D4F-A831-59FDCDA5D2C0}" dt="2019-05-07T10:42:33.127" v="150" actId="20577"/>
        <pc:sldMkLst>
          <pc:docMk/>
          <pc:sldMk cId="1878043051" sldId="293"/>
        </pc:sldMkLst>
        <pc:spChg chg="mod">
          <ac:chgData name="CARTWRIGHT Yvan" userId="b4f15984-3552-45ad-b2fc-ce20bee9039c" providerId="ADAL" clId="{14E56B65-04AA-4D4F-A831-59FDCDA5D2C0}" dt="2019-05-07T10:40:41.403" v="109" actId="1035"/>
          <ac:spMkLst>
            <pc:docMk/>
            <pc:sldMk cId="1878043051" sldId="293"/>
            <ac:spMk id="34" creationId="{00000000-0000-0000-0000-000000000000}"/>
          </ac:spMkLst>
        </pc:spChg>
        <pc:spChg chg="del mod">
          <ac:chgData name="CARTWRIGHT Yvan" userId="b4f15984-3552-45ad-b2fc-ce20bee9039c" providerId="ADAL" clId="{14E56B65-04AA-4D4F-A831-59FDCDA5D2C0}" dt="2019-05-07T10:40:44.697" v="111" actId="478"/>
          <ac:spMkLst>
            <pc:docMk/>
            <pc:sldMk cId="1878043051" sldId="293"/>
            <ac:spMk id="35" creationId="{00000000-0000-0000-0000-000000000000}"/>
          </ac:spMkLst>
        </pc:spChg>
        <pc:spChg chg="del">
          <ac:chgData name="CARTWRIGHT Yvan" userId="b4f15984-3552-45ad-b2fc-ce20bee9039c" providerId="ADAL" clId="{14E56B65-04AA-4D4F-A831-59FDCDA5D2C0}" dt="2019-05-07T10:40:05.930" v="83" actId="478"/>
          <ac:spMkLst>
            <pc:docMk/>
            <pc:sldMk cId="1878043051" sldId="293"/>
            <ac:spMk id="38" creationId="{00000000-0000-0000-0000-000000000000}"/>
          </ac:spMkLst>
        </pc:spChg>
        <pc:spChg chg="add mod">
          <ac:chgData name="CARTWRIGHT Yvan" userId="b4f15984-3552-45ad-b2fc-ce20bee9039c" providerId="ADAL" clId="{14E56B65-04AA-4D4F-A831-59FDCDA5D2C0}" dt="2019-05-07T10:42:33.127" v="150" actId="20577"/>
          <ac:spMkLst>
            <pc:docMk/>
            <pc:sldMk cId="1878043051" sldId="293"/>
            <ac:spMk id="39" creationId="{C084D32F-9FA1-4FA2-8F72-F09E21F90FAB}"/>
          </ac:spMkLst>
        </pc:spChg>
        <pc:spChg chg="add del mod">
          <ac:chgData name="CARTWRIGHT Yvan" userId="b4f15984-3552-45ad-b2fc-ce20bee9039c" providerId="ADAL" clId="{14E56B65-04AA-4D4F-A831-59FDCDA5D2C0}" dt="2019-05-07T10:41:11.971" v="137" actId="478"/>
          <ac:spMkLst>
            <pc:docMk/>
            <pc:sldMk cId="1878043051" sldId="293"/>
            <ac:spMk id="47" creationId="{00000000-0000-0000-0000-000000000000}"/>
          </ac:spMkLst>
        </pc:spChg>
        <pc:spChg chg="del mod topLvl">
          <ac:chgData name="CARTWRIGHT Yvan" userId="b4f15984-3552-45ad-b2fc-ce20bee9039c" providerId="ADAL" clId="{14E56B65-04AA-4D4F-A831-59FDCDA5D2C0}" dt="2019-05-07T10:42:02.132" v="142" actId="478"/>
          <ac:spMkLst>
            <pc:docMk/>
            <pc:sldMk cId="1878043051" sldId="293"/>
            <ac:spMk id="48" creationId="{00000000-0000-0000-0000-000000000000}"/>
          </ac:spMkLst>
        </pc:spChg>
        <pc:spChg chg="del mod topLvl">
          <ac:chgData name="CARTWRIGHT Yvan" userId="b4f15984-3552-45ad-b2fc-ce20bee9039c" providerId="ADAL" clId="{14E56B65-04AA-4D4F-A831-59FDCDA5D2C0}" dt="2019-05-07T10:42:02.132" v="142" actId="478"/>
          <ac:spMkLst>
            <pc:docMk/>
            <pc:sldMk cId="1878043051" sldId="293"/>
            <ac:spMk id="52" creationId="{00000000-0000-0000-0000-000000000000}"/>
          </ac:spMkLst>
        </pc:spChg>
        <pc:spChg chg="add del mod">
          <ac:chgData name="CARTWRIGHT Yvan" userId="b4f15984-3552-45ad-b2fc-ce20bee9039c" providerId="ADAL" clId="{14E56B65-04AA-4D4F-A831-59FDCDA5D2C0}" dt="2019-05-07T10:40:19.384" v="99" actId="478"/>
          <ac:spMkLst>
            <pc:docMk/>
            <pc:sldMk cId="1878043051" sldId="293"/>
            <ac:spMk id="66" creationId="{00000000-0000-0000-0000-000000000000}"/>
          </ac:spMkLst>
        </pc:spChg>
        <pc:spChg chg="add del">
          <ac:chgData name="CARTWRIGHT Yvan" userId="b4f15984-3552-45ad-b2fc-ce20bee9039c" providerId="ADAL" clId="{14E56B65-04AA-4D4F-A831-59FDCDA5D2C0}" dt="2019-05-07T10:42:03.523" v="143" actId="478"/>
          <ac:spMkLst>
            <pc:docMk/>
            <pc:sldMk cId="1878043051" sldId="293"/>
            <ac:spMk id="67" creationId="{00000000-0000-0000-0000-000000000000}"/>
          </ac:spMkLst>
        </pc:spChg>
        <pc:spChg chg="mod">
          <ac:chgData name="CARTWRIGHT Yvan" userId="b4f15984-3552-45ad-b2fc-ce20bee9039c" providerId="ADAL" clId="{14E56B65-04AA-4D4F-A831-59FDCDA5D2C0}" dt="2019-05-07T10:42:07.859" v="144" actId="1076"/>
          <ac:spMkLst>
            <pc:docMk/>
            <pc:sldMk cId="1878043051" sldId="293"/>
            <ac:spMk id="69" creationId="{00000000-0000-0000-0000-000000000000}"/>
          </ac:spMkLst>
        </pc:spChg>
        <pc:spChg chg="mod">
          <ac:chgData name="CARTWRIGHT Yvan" userId="b4f15984-3552-45ad-b2fc-ce20bee9039c" providerId="ADAL" clId="{14E56B65-04AA-4D4F-A831-59FDCDA5D2C0}" dt="2019-05-07T10:41:08.259" v="135" actId="1035"/>
          <ac:spMkLst>
            <pc:docMk/>
            <pc:sldMk cId="1878043051" sldId="293"/>
            <ac:spMk id="73" creationId="{00000000-0000-0000-0000-000000000000}"/>
          </ac:spMkLst>
        </pc:spChg>
        <pc:spChg chg="mod">
          <ac:chgData name="CARTWRIGHT Yvan" userId="b4f15984-3552-45ad-b2fc-ce20bee9039c" providerId="ADAL" clId="{14E56B65-04AA-4D4F-A831-59FDCDA5D2C0}" dt="2019-05-07T10:41:04.874" v="132" actId="1035"/>
          <ac:spMkLst>
            <pc:docMk/>
            <pc:sldMk cId="1878043051" sldId="293"/>
            <ac:spMk id="75" creationId="{00000000-0000-0000-0000-000000000000}"/>
          </ac:spMkLst>
        </pc:spChg>
        <pc:spChg chg="mod">
          <ac:chgData name="CARTWRIGHT Yvan" userId="b4f15984-3552-45ad-b2fc-ce20bee9039c" providerId="ADAL" clId="{14E56B65-04AA-4D4F-A831-59FDCDA5D2C0}" dt="2019-05-07T10:41:02.900" v="131" actId="1035"/>
          <ac:spMkLst>
            <pc:docMk/>
            <pc:sldMk cId="1878043051" sldId="293"/>
            <ac:spMk id="76" creationId="{00000000-0000-0000-0000-000000000000}"/>
          </ac:spMkLst>
        </pc:spChg>
        <pc:spChg chg="mod">
          <ac:chgData name="CARTWRIGHT Yvan" userId="b4f15984-3552-45ad-b2fc-ce20bee9039c" providerId="ADAL" clId="{14E56B65-04AA-4D4F-A831-59FDCDA5D2C0}" dt="2019-05-07T10:42:07.859" v="144" actId="1076"/>
          <ac:spMkLst>
            <pc:docMk/>
            <pc:sldMk cId="1878043051" sldId="293"/>
            <ac:spMk id="81" creationId="{00000000-0000-0000-0000-000000000000}"/>
          </ac:spMkLst>
        </pc:spChg>
        <pc:spChg chg="mod">
          <ac:chgData name="CARTWRIGHT Yvan" userId="b4f15984-3552-45ad-b2fc-ce20bee9039c" providerId="ADAL" clId="{14E56B65-04AA-4D4F-A831-59FDCDA5D2C0}" dt="2019-05-07T10:42:07.859" v="144" actId="1076"/>
          <ac:spMkLst>
            <pc:docMk/>
            <pc:sldMk cId="1878043051" sldId="293"/>
            <ac:spMk id="82" creationId="{00000000-0000-0000-0000-000000000000}"/>
          </ac:spMkLst>
        </pc:spChg>
        <pc:grpChg chg="del mod topLvl">
          <ac:chgData name="CARTWRIGHT Yvan" userId="b4f15984-3552-45ad-b2fc-ce20bee9039c" providerId="ADAL" clId="{14E56B65-04AA-4D4F-A831-59FDCDA5D2C0}" dt="2019-05-07T10:42:02.132" v="142" actId="478"/>
          <ac:grpSpMkLst>
            <pc:docMk/>
            <pc:sldMk cId="1878043051" sldId="293"/>
            <ac:grpSpMk id="11" creationId="{00000000-0000-0000-0000-000000000000}"/>
          </ac:grpSpMkLst>
        </pc:grpChg>
        <pc:grpChg chg="del">
          <ac:chgData name="CARTWRIGHT Yvan" userId="b4f15984-3552-45ad-b2fc-ce20bee9039c" providerId="ADAL" clId="{14E56B65-04AA-4D4F-A831-59FDCDA5D2C0}" dt="2019-05-07T10:40:05.930" v="83" actId="478"/>
          <ac:grpSpMkLst>
            <pc:docMk/>
            <pc:sldMk cId="1878043051" sldId="293"/>
            <ac:grpSpMk id="36" creationId="{00000000-0000-0000-0000-000000000000}"/>
          </ac:grpSpMkLst>
        </pc:grpChg>
        <pc:grpChg chg="add del">
          <ac:chgData name="CARTWRIGHT Yvan" userId="b4f15984-3552-45ad-b2fc-ce20bee9039c" providerId="ADAL" clId="{14E56B65-04AA-4D4F-A831-59FDCDA5D2C0}" dt="2019-05-07T10:40:35.403" v="100" actId="165"/>
          <ac:grpSpMkLst>
            <pc:docMk/>
            <pc:sldMk cId="1878043051" sldId="293"/>
            <ac:grpSpMk id="58" creationId="{00000000-0000-0000-0000-000000000000}"/>
          </ac:grpSpMkLst>
        </pc:grpChg>
        <pc:grpChg chg="mod">
          <ac:chgData name="CARTWRIGHT Yvan" userId="b4f15984-3552-45ad-b2fc-ce20bee9039c" providerId="ADAL" clId="{14E56B65-04AA-4D4F-A831-59FDCDA5D2C0}" dt="2019-05-07T10:42:07.859" v="144" actId="1076"/>
          <ac:grpSpMkLst>
            <pc:docMk/>
            <pc:sldMk cId="1878043051" sldId="293"/>
            <ac:grpSpMk id="70" creationId="{00000000-0000-0000-0000-000000000000}"/>
          </ac:grpSpMkLst>
        </pc:grpChg>
        <pc:cxnChg chg="add del mod">
          <ac:chgData name="CARTWRIGHT Yvan" userId="b4f15984-3552-45ad-b2fc-ce20bee9039c" providerId="ADAL" clId="{14E56B65-04AA-4D4F-A831-59FDCDA5D2C0}" dt="2019-05-07T10:40:09.096" v="84" actId="478"/>
          <ac:cxnSpMkLst>
            <pc:docMk/>
            <pc:sldMk cId="1878043051" sldId="293"/>
            <ac:cxnSpMk id="60" creationId="{00000000-0000-0000-0000-000000000000}"/>
          </ac:cxnSpMkLst>
        </pc:cxnChg>
        <pc:cxnChg chg="add del mod">
          <ac:chgData name="CARTWRIGHT Yvan" userId="b4f15984-3552-45ad-b2fc-ce20bee9039c" providerId="ADAL" clId="{14E56B65-04AA-4D4F-A831-59FDCDA5D2C0}" dt="2019-05-07T10:42:02.132" v="142" actId="478"/>
          <ac:cxnSpMkLst>
            <pc:docMk/>
            <pc:sldMk cId="1878043051" sldId="293"/>
            <ac:cxnSpMk id="63" creationId="{00000000-0000-0000-0000-000000000000}"/>
          </ac:cxnSpMkLst>
        </pc:cxnChg>
        <pc:cxnChg chg="mod">
          <ac:chgData name="CARTWRIGHT Yvan" userId="b4f15984-3552-45ad-b2fc-ce20bee9039c" providerId="ADAL" clId="{14E56B65-04AA-4D4F-A831-59FDCDA5D2C0}" dt="2019-05-07T10:42:07.859" v="144" actId="1076"/>
          <ac:cxnSpMkLst>
            <pc:docMk/>
            <pc:sldMk cId="1878043051" sldId="293"/>
            <ac:cxnSpMk id="79" creationId="{00000000-0000-0000-0000-000000000000}"/>
          </ac:cxnSpMkLst>
        </pc:cxnChg>
        <pc:cxnChg chg="mod">
          <ac:chgData name="CARTWRIGHT Yvan" userId="b4f15984-3552-45ad-b2fc-ce20bee9039c" providerId="ADAL" clId="{14E56B65-04AA-4D4F-A831-59FDCDA5D2C0}" dt="2019-05-07T10:42:07.859" v="144" actId="1076"/>
          <ac:cxnSpMkLst>
            <pc:docMk/>
            <pc:sldMk cId="1878043051" sldId="293"/>
            <ac:cxnSpMk id="80" creationId="{00000000-0000-0000-0000-000000000000}"/>
          </ac:cxnSpMkLst>
        </pc:cxnChg>
      </pc:sldChg>
      <pc:sldChg chg="modSp">
        <pc:chgData name="CARTWRIGHT Yvan" userId="b4f15984-3552-45ad-b2fc-ce20bee9039c" providerId="ADAL" clId="{14E56B65-04AA-4D4F-A831-59FDCDA5D2C0}" dt="2019-05-07T10:38:48.019" v="62" actId="20577"/>
        <pc:sldMkLst>
          <pc:docMk/>
          <pc:sldMk cId="2149606493" sldId="297"/>
        </pc:sldMkLst>
        <pc:spChg chg="mod">
          <ac:chgData name="CARTWRIGHT Yvan" userId="b4f15984-3552-45ad-b2fc-ce20bee9039c" providerId="ADAL" clId="{14E56B65-04AA-4D4F-A831-59FDCDA5D2C0}" dt="2019-05-07T10:38:48.019" v="62" actId="20577"/>
          <ac:spMkLst>
            <pc:docMk/>
            <pc:sldMk cId="2149606493" sldId="297"/>
            <ac:spMk id="4" creationId="{F367DE0D-D889-4248-8CD0-B14EB63395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A3EAA0-42D0-44C3-88A3-2DD2E0506822}" type="datetimeFigureOut">
              <a:rPr lang="en-GB" smtClean="0"/>
              <a:t>07/05/2019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5A16E9-C67C-46CC-B1F4-B4D9263C9D5A}" type="slidenum">
              <a:rPr lang="en-GB" smtClean="0"/>
              <a:t>‹#›</a:t>
            </a:fld>
            <a:endParaRPr lang="en-GB"/>
          </a:p>
        </p:txBody>
      </p:sp>
    </p:spTree>
    <p:extLst>
      <p:ext uri="{BB962C8B-B14F-4D97-AF65-F5344CB8AC3E}">
        <p14:creationId xmlns:p14="http://schemas.microsoft.com/office/powerpoint/2010/main" val="2786957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63A6A9-F7FB-40F9-A6EF-D79566C0BDEC}" type="datetimeFigureOut">
              <a:rPr lang="en-GB" smtClean="0"/>
              <a:t>07/05/2019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8F6583-F9F8-4635-95FE-FC57EE1259B8}" type="slidenum">
              <a:rPr lang="en-GB" smtClean="0"/>
              <a:t>‹#›</a:t>
            </a:fld>
            <a:endParaRPr lang="en-GB"/>
          </a:p>
        </p:txBody>
      </p:sp>
    </p:spTree>
    <p:extLst>
      <p:ext uri="{BB962C8B-B14F-4D97-AF65-F5344CB8AC3E}">
        <p14:creationId xmlns:p14="http://schemas.microsoft.com/office/powerpoint/2010/main" val="364516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58F6583-F9F8-4635-95FE-FC57EE1259B8}" type="slidenum">
              <a:rPr lang="en-GB" smtClean="0"/>
              <a:t>1</a:t>
            </a:fld>
            <a:endParaRPr lang="en-GB"/>
          </a:p>
        </p:txBody>
      </p:sp>
    </p:spTree>
    <p:extLst>
      <p:ext uri="{BB962C8B-B14F-4D97-AF65-F5344CB8AC3E}">
        <p14:creationId xmlns:p14="http://schemas.microsoft.com/office/powerpoint/2010/main" val="278998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DestroyImmediate</a:t>
            </a:r>
            <a:r>
              <a:rPr lang="en-US" dirty="0"/>
              <a:t> should </a:t>
            </a:r>
            <a:r>
              <a:rPr lang="en-US" b="1" dirty="0"/>
              <a:t>ONLY </a:t>
            </a:r>
            <a:r>
              <a:rPr lang="en-US" dirty="0"/>
              <a:t>be used when writing editor code since the delayed destruction will never be invoked in edit mode. In game code you should use </a:t>
            </a:r>
            <a:r>
              <a:rPr lang="en-US" dirty="0" err="1"/>
              <a:t>Object.Destroy</a:t>
            </a:r>
            <a:r>
              <a:rPr lang="en-US" dirty="0"/>
              <a:t> instead. Destroy is always delayed (but executed within the same frame). Use this function with care since it can destroy assets permanently! Also note that you should never iterate through arrays and destroy the elements you are iterating over. This will cause serious problems </a:t>
            </a:r>
          </a:p>
        </p:txBody>
      </p:sp>
      <p:sp>
        <p:nvSpPr>
          <p:cNvPr id="4" name="Slide Number Placeholder 3"/>
          <p:cNvSpPr>
            <a:spLocks noGrp="1"/>
          </p:cNvSpPr>
          <p:nvPr>
            <p:ph type="sldNum" sz="quarter" idx="5"/>
          </p:nvPr>
        </p:nvSpPr>
        <p:spPr/>
        <p:txBody>
          <a:bodyPr/>
          <a:lstStyle/>
          <a:p>
            <a:fld id="{D58F6583-F9F8-4635-95FE-FC57EE1259B8}" type="slidenum">
              <a:rPr lang="en-GB" smtClean="0"/>
              <a:t>6</a:t>
            </a:fld>
            <a:endParaRPr lang="en-GB"/>
          </a:p>
        </p:txBody>
      </p:sp>
    </p:spTree>
    <p:extLst>
      <p:ext uri="{BB962C8B-B14F-4D97-AF65-F5344CB8AC3E}">
        <p14:creationId xmlns:p14="http://schemas.microsoft.com/office/powerpoint/2010/main" val="132741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58F6583-F9F8-4635-95FE-FC57EE1259B8}" type="slidenum">
              <a:rPr lang="en-GB" smtClean="0"/>
              <a:t>30</a:t>
            </a:fld>
            <a:endParaRPr lang="en-GB"/>
          </a:p>
        </p:txBody>
      </p:sp>
    </p:spTree>
    <p:extLst>
      <p:ext uri="{BB962C8B-B14F-4D97-AF65-F5344CB8AC3E}">
        <p14:creationId xmlns:p14="http://schemas.microsoft.com/office/powerpoint/2010/main" val="39106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find</a:t>
            </a:r>
            <a:r>
              <a:rPr lang="en-GB" baseline="0" dirty="0"/>
              <a:t>ing which car is in 1</a:t>
            </a:r>
            <a:r>
              <a:rPr lang="en-GB" baseline="30000" dirty="0"/>
              <a:t>st</a:t>
            </a:r>
            <a:r>
              <a:rPr lang="en-GB" baseline="0" dirty="0"/>
              <a:t> place based on the distance to the end.</a:t>
            </a:r>
            <a:endParaRPr lang="en-GB" dirty="0"/>
          </a:p>
        </p:txBody>
      </p:sp>
      <p:sp>
        <p:nvSpPr>
          <p:cNvPr id="4" name="Slide Number Placeholder 3"/>
          <p:cNvSpPr>
            <a:spLocks noGrp="1"/>
          </p:cNvSpPr>
          <p:nvPr>
            <p:ph type="sldNum" sz="quarter" idx="10"/>
          </p:nvPr>
        </p:nvSpPr>
        <p:spPr/>
        <p:txBody>
          <a:bodyPr/>
          <a:lstStyle/>
          <a:p>
            <a:fld id="{D58F6583-F9F8-4635-95FE-FC57EE1259B8}" type="slidenum">
              <a:rPr lang="en-GB" smtClean="0"/>
              <a:t>32</a:t>
            </a:fld>
            <a:endParaRPr lang="en-GB"/>
          </a:p>
        </p:txBody>
      </p:sp>
    </p:spTree>
    <p:extLst>
      <p:ext uri="{BB962C8B-B14F-4D97-AF65-F5344CB8AC3E}">
        <p14:creationId xmlns:p14="http://schemas.microsoft.com/office/powerpoint/2010/main" val="155841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latin typeface="+mn-lt"/>
                <a:ea typeface="+mn-ea"/>
                <a:cs typeface="+mn-cs"/>
              </a:rPr>
              <a:t>void Update ()</a:t>
            </a:r>
          </a:p>
          <a:p>
            <a:r>
              <a:rPr lang="en-GB" sz="1200" kern="1200" dirty="0">
                <a:solidFill>
                  <a:schemeClr val="tx1"/>
                </a:solidFill>
                <a:latin typeface="+mn-lt"/>
                <a:ea typeface="+mn-ea"/>
                <a:cs typeface="+mn-cs"/>
              </a:rPr>
              <a:t>    {</a:t>
            </a:r>
          </a:p>
          <a:p>
            <a:r>
              <a:rPr lang="en-GB" sz="1200" kern="1200" dirty="0">
                <a:solidFill>
                  <a:schemeClr val="tx1"/>
                </a:solidFill>
                <a:latin typeface="+mn-lt"/>
                <a:ea typeface="+mn-ea"/>
                <a:cs typeface="+mn-cs"/>
              </a:rPr>
              <a:t>        Vector3 forward = </a:t>
            </a:r>
            <a:r>
              <a:rPr lang="en-GB" sz="1200" kern="1200" dirty="0" err="1">
                <a:solidFill>
                  <a:schemeClr val="tx1"/>
                </a:solidFill>
                <a:latin typeface="+mn-lt"/>
                <a:ea typeface="+mn-ea"/>
                <a:cs typeface="+mn-cs"/>
              </a:rPr>
              <a:t>transform.TransformDirection</a:t>
            </a:r>
            <a:r>
              <a:rPr lang="en-GB" sz="1200" kern="1200" dirty="0">
                <a:solidFill>
                  <a:schemeClr val="tx1"/>
                </a:solidFill>
                <a:latin typeface="+mn-lt"/>
                <a:ea typeface="+mn-ea"/>
                <a:cs typeface="+mn-cs"/>
              </a:rPr>
              <a:t>(Vector3.forward);</a:t>
            </a:r>
          </a:p>
          <a:p>
            <a:r>
              <a:rPr lang="en-GB" sz="1200" kern="1200" dirty="0">
                <a:solidFill>
                  <a:schemeClr val="tx1"/>
                </a:solidFill>
                <a:latin typeface="+mn-lt"/>
                <a:ea typeface="+mn-ea"/>
                <a:cs typeface="+mn-cs"/>
              </a:rPr>
              <a:t>        Vector3 Other = </a:t>
            </a:r>
            <a:r>
              <a:rPr lang="en-GB" sz="1200" kern="1200" dirty="0" err="1">
                <a:solidFill>
                  <a:schemeClr val="tx1"/>
                </a:solidFill>
                <a:latin typeface="+mn-lt"/>
                <a:ea typeface="+mn-ea"/>
                <a:cs typeface="+mn-cs"/>
              </a:rPr>
              <a:t>Target.position</a:t>
            </a:r>
            <a:r>
              <a:rPr lang="en-GB" sz="1200" kern="1200" dirty="0">
                <a:solidFill>
                  <a:schemeClr val="tx1"/>
                </a:solidFill>
                <a:latin typeface="+mn-lt"/>
                <a:ea typeface="+mn-ea"/>
                <a:cs typeface="+mn-cs"/>
              </a:rPr>
              <a:t> - </a:t>
            </a:r>
            <a:r>
              <a:rPr lang="en-GB" sz="1200" kern="1200" dirty="0" err="1">
                <a:solidFill>
                  <a:schemeClr val="tx1"/>
                </a:solidFill>
                <a:latin typeface="+mn-lt"/>
                <a:ea typeface="+mn-ea"/>
                <a:cs typeface="+mn-cs"/>
              </a:rPr>
              <a:t>transform.position</a:t>
            </a:r>
            <a:r>
              <a:rPr lang="en-GB" sz="1200" kern="1200" dirty="0">
                <a:solidFill>
                  <a:schemeClr val="tx1"/>
                </a:solidFill>
                <a:latin typeface="+mn-lt"/>
                <a:ea typeface="+mn-ea"/>
                <a:cs typeface="+mn-cs"/>
              </a:rPr>
              <a:t>;//This gives us the direction from our player to the target</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        if (Vector3.Dot(forward, Other) &lt; 0)//if the Dot </a:t>
            </a:r>
            <a:r>
              <a:rPr lang="en-GB" sz="1200" kern="1200" dirty="0" err="1">
                <a:solidFill>
                  <a:schemeClr val="tx1"/>
                </a:solidFill>
                <a:latin typeface="+mn-lt"/>
                <a:ea typeface="+mn-ea"/>
                <a:cs typeface="+mn-cs"/>
              </a:rPr>
              <a:t>procudt</a:t>
            </a:r>
            <a:r>
              <a:rPr lang="en-GB" sz="1200" kern="1200" dirty="0">
                <a:solidFill>
                  <a:schemeClr val="tx1"/>
                </a:solidFill>
                <a:latin typeface="+mn-lt"/>
                <a:ea typeface="+mn-ea"/>
                <a:cs typeface="+mn-cs"/>
              </a:rPr>
              <a:t> is less than 0</a:t>
            </a:r>
          </a:p>
          <a:p>
            <a:r>
              <a:rPr lang="en-GB" sz="1200" kern="1200" dirty="0">
                <a:solidFill>
                  <a:schemeClr val="tx1"/>
                </a:solidFill>
                <a:latin typeface="+mn-lt"/>
                <a:ea typeface="+mn-ea"/>
                <a:cs typeface="+mn-cs"/>
              </a:rPr>
              <a:t>        {</a:t>
            </a:r>
          </a:p>
          <a:p>
            <a:r>
              <a:rPr lang="en-GB" sz="1200" kern="1200" dirty="0">
                <a:solidFill>
                  <a:schemeClr val="tx1"/>
                </a:solidFill>
                <a:latin typeface="+mn-lt"/>
                <a:ea typeface="+mn-ea"/>
                <a:cs typeface="+mn-cs"/>
              </a:rPr>
              <a:t>            //The Target(Other) is behind me </a:t>
            </a:r>
          </a:p>
          <a:p>
            <a:r>
              <a:rPr lang="en-GB" sz="1200" kern="1200" dirty="0">
                <a:solidFill>
                  <a:schemeClr val="tx1"/>
                </a:solidFill>
                <a:latin typeface="+mn-lt"/>
                <a:ea typeface="+mn-ea"/>
                <a:cs typeface="+mn-cs"/>
              </a:rPr>
              <a:t>        }         </a:t>
            </a:r>
          </a:p>
          <a:p>
            <a:r>
              <a:rPr lang="en-GB" sz="1200" kern="1200" dirty="0">
                <a:solidFill>
                  <a:schemeClr val="tx1"/>
                </a:solidFill>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D58F6583-F9F8-4635-95FE-FC57EE1259B8}" type="slidenum">
              <a:rPr lang="en-GB" smtClean="0"/>
              <a:t>34</a:t>
            </a:fld>
            <a:endParaRPr lang="en-GB"/>
          </a:p>
        </p:txBody>
      </p:sp>
    </p:spTree>
    <p:extLst>
      <p:ext uri="{BB962C8B-B14F-4D97-AF65-F5344CB8AC3E}">
        <p14:creationId xmlns:p14="http://schemas.microsoft.com/office/powerpoint/2010/main" val="9144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latin typeface="+mn-lt"/>
                <a:ea typeface="+mn-ea"/>
                <a:cs typeface="+mn-cs"/>
              </a:rPr>
              <a:t>void Update ()</a:t>
            </a:r>
          </a:p>
          <a:p>
            <a:r>
              <a:rPr lang="en-GB" sz="1200" kern="1200" dirty="0">
                <a:solidFill>
                  <a:schemeClr val="tx1"/>
                </a:solidFill>
                <a:latin typeface="+mn-lt"/>
                <a:ea typeface="+mn-ea"/>
                <a:cs typeface="+mn-cs"/>
              </a:rPr>
              <a:t>    {</a:t>
            </a:r>
          </a:p>
          <a:p>
            <a:r>
              <a:rPr lang="en-GB" sz="1200" kern="1200" dirty="0">
                <a:solidFill>
                  <a:schemeClr val="tx1"/>
                </a:solidFill>
                <a:latin typeface="+mn-lt"/>
                <a:ea typeface="+mn-ea"/>
                <a:cs typeface="+mn-cs"/>
              </a:rPr>
              <a:t>            Vector2 offset = </a:t>
            </a:r>
            <a:r>
              <a:rPr lang="en-GB" sz="1200" kern="1200" dirty="0" err="1">
                <a:solidFill>
                  <a:schemeClr val="tx1"/>
                </a:solidFill>
                <a:latin typeface="+mn-lt"/>
                <a:ea typeface="+mn-ea"/>
                <a:cs typeface="+mn-cs"/>
              </a:rPr>
              <a:t>Target.transform.position</a:t>
            </a:r>
            <a:r>
              <a:rPr lang="en-GB" sz="1200" kern="1200" dirty="0">
                <a:solidFill>
                  <a:schemeClr val="tx1"/>
                </a:solidFill>
                <a:latin typeface="+mn-lt"/>
                <a:ea typeface="+mn-ea"/>
                <a:cs typeface="+mn-cs"/>
              </a:rPr>
              <a:t> - </a:t>
            </a:r>
            <a:r>
              <a:rPr lang="en-GB" sz="1200" kern="1200" dirty="0" err="1">
                <a:solidFill>
                  <a:schemeClr val="tx1"/>
                </a:solidFill>
                <a:latin typeface="+mn-lt"/>
                <a:ea typeface="+mn-ea"/>
                <a:cs typeface="+mn-cs"/>
              </a:rPr>
              <a:t>transform.position</a:t>
            </a:r>
            <a:r>
              <a:rPr lang="en-GB" sz="1200" kern="1200" dirty="0">
                <a:solidFill>
                  <a:schemeClr val="tx1"/>
                </a:solidFill>
                <a:latin typeface="+mn-lt"/>
                <a:ea typeface="+mn-ea"/>
                <a:cs typeface="+mn-cs"/>
              </a:rPr>
              <a:t>;</a:t>
            </a: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offset.Normalize</a:t>
            </a:r>
            <a:r>
              <a:rPr lang="en-GB" sz="1200" kern="1200" dirty="0">
                <a:solidFill>
                  <a:schemeClr val="tx1"/>
                </a:solidFill>
                <a:latin typeface="+mn-lt"/>
                <a:ea typeface="+mn-ea"/>
                <a:cs typeface="+mn-cs"/>
              </a:rPr>
              <a:t>(); //Set the length of the vector to 1 without changing its direction.</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            float </a:t>
            </a:r>
            <a:r>
              <a:rPr lang="en-GB" sz="1200" kern="1200" dirty="0" err="1">
                <a:solidFill>
                  <a:schemeClr val="tx1"/>
                </a:solidFill>
                <a:latin typeface="+mn-lt"/>
                <a:ea typeface="+mn-ea"/>
                <a:cs typeface="+mn-cs"/>
              </a:rPr>
              <a:t>rotateAmount</a:t>
            </a:r>
            <a:r>
              <a:rPr lang="en-GB" sz="1200" kern="1200" dirty="0">
                <a:solidFill>
                  <a:schemeClr val="tx1"/>
                </a:solidFill>
                <a:latin typeface="+mn-lt"/>
                <a:ea typeface="+mn-ea"/>
                <a:cs typeface="+mn-cs"/>
              </a:rPr>
              <a:t> = Vector3.Cross(offset, </a:t>
            </a:r>
            <a:r>
              <a:rPr lang="en-GB" sz="1200" kern="1200" dirty="0" err="1">
                <a:solidFill>
                  <a:schemeClr val="tx1"/>
                </a:solidFill>
                <a:latin typeface="+mn-lt"/>
                <a:ea typeface="+mn-ea"/>
                <a:cs typeface="+mn-cs"/>
              </a:rPr>
              <a:t>transform.up</a:t>
            </a:r>
            <a:r>
              <a:rPr lang="en-GB" sz="1200" kern="1200" dirty="0">
                <a:solidFill>
                  <a:schemeClr val="tx1"/>
                </a:solidFill>
                <a:latin typeface="+mn-lt"/>
                <a:ea typeface="+mn-ea"/>
                <a:cs typeface="+mn-cs"/>
              </a:rPr>
              <a:t>).z;//Using the Cross Product change the </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GetComponent</a:t>
            </a:r>
            <a:r>
              <a:rPr lang="en-GB" sz="1200" kern="1200" dirty="0">
                <a:solidFill>
                  <a:schemeClr val="tx1"/>
                </a:solidFill>
                <a:latin typeface="+mn-lt"/>
                <a:ea typeface="+mn-ea"/>
                <a:cs typeface="+mn-cs"/>
              </a:rPr>
              <a:t>&lt;Rigidbody2D&gt;().</a:t>
            </a:r>
            <a:r>
              <a:rPr lang="en-GB" sz="1200" kern="1200" dirty="0" err="1">
                <a:solidFill>
                  <a:schemeClr val="tx1"/>
                </a:solidFill>
                <a:latin typeface="+mn-lt"/>
                <a:ea typeface="+mn-ea"/>
                <a:cs typeface="+mn-cs"/>
              </a:rPr>
              <a:t>angularVelocity</a:t>
            </a:r>
            <a:r>
              <a:rPr lang="en-GB" sz="1200" kern="1200" dirty="0">
                <a:solidFill>
                  <a:schemeClr val="tx1"/>
                </a:solidFill>
                <a:latin typeface="+mn-lt"/>
                <a:ea typeface="+mn-ea"/>
                <a:cs typeface="+mn-cs"/>
              </a:rPr>
              <a:t> = -</a:t>
            </a:r>
            <a:r>
              <a:rPr lang="en-GB" sz="1200" kern="1200" dirty="0" err="1">
                <a:solidFill>
                  <a:schemeClr val="tx1"/>
                </a:solidFill>
                <a:latin typeface="+mn-lt"/>
                <a:ea typeface="+mn-ea"/>
                <a:cs typeface="+mn-cs"/>
              </a:rPr>
              <a:t>rotateAmount</a:t>
            </a:r>
            <a:r>
              <a:rPr lang="en-GB" sz="1200" kern="1200" dirty="0">
                <a:solidFill>
                  <a:schemeClr val="tx1"/>
                </a:solidFill>
                <a:latin typeface="+mn-lt"/>
                <a:ea typeface="+mn-ea"/>
                <a:cs typeface="+mn-cs"/>
              </a:rPr>
              <a:t> * 200.0f;//Rotate our </a:t>
            </a:r>
            <a:r>
              <a:rPr lang="en-GB" sz="1200" kern="1200" dirty="0" err="1">
                <a:solidFill>
                  <a:schemeClr val="tx1"/>
                </a:solidFill>
                <a:latin typeface="+mn-lt"/>
                <a:ea typeface="+mn-ea"/>
                <a:cs typeface="+mn-cs"/>
              </a:rPr>
              <a:t>Rigidbody</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r>
              <a:rPr lang="en-GB" sz="1200" kern="1200" dirty="0" err="1">
                <a:solidFill>
                  <a:schemeClr val="tx1"/>
                </a:solidFill>
                <a:latin typeface="+mn-lt"/>
                <a:ea typeface="+mn-ea"/>
                <a:cs typeface="+mn-cs"/>
              </a:rPr>
              <a:t>GetComponent</a:t>
            </a:r>
            <a:r>
              <a:rPr lang="en-GB" sz="1200" kern="1200" dirty="0">
                <a:solidFill>
                  <a:schemeClr val="tx1"/>
                </a:solidFill>
                <a:latin typeface="+mn-lt"/>
                <a:ea typeface="+mn-ea"/>
                <a:cs typeface="+mn-cs"/>
              </a:rPr>
              <a:t>&lt;Rigidbody2D&gt;().velocity = </a:t>
            </a:r>
            <a:r>
              <a:rPr lang="en-GB" sz="1200" kern="1200" dirty="0" err="1">
                <a:solidFill>
                  <a:schemeClr val="tx1"/>
                </a:solidFill>
                <a:latin typeface="+mn-lt"/>
                <a:ea typeface="+mn-ea"/>
                <a:cs typeface="+mn-cs"/>
              </a:rPr>
              <a:t>transform.up</a:t>
            </a:r>
            <a:r>
              <a:rPr lang="en-GB" sz="1200" kern="1200" dirty="0">
                <a:solidFill>
                  <a:schemeClr val="tx1"/>
                </a:solidFill>
                <a:latin typeface="+mn-lt"/>
                <a:ea typeface="+mn-ea"/>
                <a:cs typeface="+mn-cs"/>
              </a:rPr>
              <a:t> * 5.0f;//Whatever direction the rocket is facing add velocity.</a:t>
            </a:r>
          </a:p>
          <a:p>
            <a:r>
              <a:rPr lang="en-GB" sz="1200" kern="1200" dirty="0">
                <a:solidFill>
                  <a:schemeClr val="tx1"/>
                </a:solidFill>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D58F6583-F9F8-4635-95FE-FC57EE1259B8}" type="slidenum">
              <a:rPr lang="en-GB" smtClean="0"/>
              <a:t>35</a:t>
            </a:fld>
            <a:endParaRPr lang="en-GB"/>
          </a:p>
        </p:txBody>
      </p:sp>
    </p:spTree>
    <p:extLst>
      <p:ext uri="{BB962C8B-B14F-4D97-AF65-F5344CB8AC3E}">
        <p14:creationId xmlns:p14="http://schemas.microsoft.com/office/powerpoint/2010/main" val="324805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994" t="5492" r="2625" b="16417"/>
          <a:stretch/>
        </p:blipFill>
        <p:spPr>
          <a:xfrm>
            <a:off x="-13638" y="774460"/>
            <a:ext cx="12230637" cy="4933950"/>
          </a:xfrm>
          <a:prstGeom prst="rect">
            <a:avLst/>
          </a:prstGeom>
        </p:spPr>
      </p:pic>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c#">
            <a:extLst>
              <a:ext uri="{FF2B5EF4-FFF2-40B4-BE49-F238E27FC236}">
                <a16:creationId xmlns:a16="http://schemas.microsoft.com/office/drawing/2014/main" id="{216DD11E-3180-4863-BB2A-30DC454272E9}"/>
              </a:ext>
            </a:extLst>
          </p:cNvPr>
          <p:cNvPicPr>
            <a:picLocks noChangeAspect="1" noChangeArrowheads="1"/>
          </p:cNvPicPr>
          <p:nvPr userDrawn="1"/>
        </p:nvPicPr>
        <p:blipFill rotWithShape="1">
          <a:blip r:embed="rId4">
            <a:duotone>
              <a:prstClr val="black"/>
              <a:schemeClr val="accent5">
                <a:lumMod val="75000"/>
                <a:lumOff val="25000"/>
                <a:tint val="45000"/>
                <a:satMod val="400000"/>
              </a:schemeClr>
            </a:duotone>
            <a:extLst>
              <a:ext uri="{28A0092B-C50C-407E-A947-70E740481C1C}">
                <a14:useLocalDpi xmlns:a14="http://schemas.microsoft.com/office/drawing/2010/main" val="0"/>
              </a:ext>
            </a:extLst>
          </a:blip>
          <a:srcRect b="22366"/>
          <a:stretch/>
        </p:blipFill>
        <p:spPr bwMode="auto">
          <a:xfrm>
            <a:off x="0" y="1"/>
            <a:ext cx="12203616" cy="63141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Staffs Uni\Resources\Staffs Uni Red Logo Print Version.png">
            <a:extLst>
              <a:ext uri="{FF2B5EF4-FFF2-40B4-BE49-F238E27FC236}">
                <a16:creationId xmlns:a16="http://schemas.microsoft.com/office/drawing/2014/main" id="{34C471D6-0DA9-42F2-B71D-139C1B24F8F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0197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FCA4384E-F828-4477-AFAB-433DF422096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76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4" name="Slide Number Placeholder 3"/>
          <p:cNvSpPr>
            <a:spLocks noGrp="1"/>
          </p:cNvSpPr>
          <p:nvPr>
            <p:ph type="sldNum" sz="quarter" idx="12"/>
          </p:nvPr>
        </p:nvSpPr>
        <p:spPr/>
        <p:txBody>
          <a:bodyPr/>
          <a:lstStyle/>
          <a:p>
            <a:fld id="{21C5D830-FC1E-4257-A8C9-800695176662}" type="slidenum">
              <a:rPr lang="en-GB" smtClean="0"/>
              <a:t>‹#›</a:t>
            </a:fld>
            <a:endParaRPr lang="en-GB"/>
          </a:p>
        </p:txBody>
      </p:sp>
      <p:pic>
        <p:nvPicPr>
          <p:cNvPr id="6"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a:extLst>
              <a:ext uri="{FF2B5EF4-FFF2-40B4-BE49-F238E27FC236}">
                <a16:creationId xmlns:a16="http://schemas.microsoft.com/office/drawing/2014/main" id="{3E72C113-7D2A-41A8-8197-1B7D7CE2772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1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52B732A1-B847-4342-A7C6-4B14E80AC59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0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2BCBEECF-6C9D-4930-85A5-A74DB1199AC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273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39CEC1A6-306B-4655-851D-BE2C7F9266A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04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Staffs Uni\Resources\Staffs Uni Red Logo Print Version.png">
            <a:extLst>
              <a:ext uri="{FF2B5EF4-FFF2-40B4-BE49-F238E27FC236}">
                <a16:creationId xmlns:a16="http://schemas.microsoft.com/office/drawing/2014/main" id="{5C0FAF47-EA2A-46F6-8293-5E38C38B092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50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50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141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1650" y="0"/>
            <a:ext cx="1262149" cy="6176963"/>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158703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RED">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099963" y="0"/>
            <a:ext cx="1253835" cy="6176963"/>
          </a:xfrm>
          <a:solidFill>
            <a:srgbClr val="D70925"/>
          </a:solidFill>
        </p:spPr>
        <p:txBody>
          <a:bodyPr vert="eaVert"/>
          <a:lstStyle>
            <a:lvl1pPr>
              <a:defRPr>
                <a:solidFill>
                  <a:schemeClr val="bg1"/>
                </a:solidFill>
              </a:defRPr>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838199" y="365125"/>
            <a:ext cx="925345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spTree>
    <p:extLst>
      <p:ext uri="{BB962C8B-B14F-4D97-AF65-F5344CB8AC3E}">
        <p14:creationId xmlns:p14="http://schemas.microsoft.com/office/powerpoint/2010/main" val="45546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365126"/>
            <a:ext cx="8593462" cy="535531"/>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651070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994" t="5492" r="2625" b="16417"/>
          <a:stretch/>
        </p:blipFill>
        <p:spPr>
          <a:xfrm>
            <a:off x="-13638" y="774460"/>
            <a:ext cx="12230637" cy="4933950"/>
          </a:xfrm>
          <a:prstGeom prst="rect">
            <a:avLst/>
          </a:prstGeom>
        </p:spPr>
      </p:pic>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898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745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10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33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51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p:spPr>
        <p:txBody>
          <a:body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335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50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29124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Tree>
    <p:extLst>
      <p:ext uri="{BB962C8B-B14F-4D97-AF65-F5344CB8AC3E}">
        <p14:creationId xmlns:p14="http://schemas.microsoft.com/office/powerpoint/2010/main" val="6243440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94832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7466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2863631"/>
            <a:ext cx="10027920" cy="646331"/>
          </a:xfrm>
          <a:solidFill>
            <a:schemeClr val="accent1"/>
          </a:solidFill>
        </p:spPr>
        <p:txBody>
          <a:bodyPr wrap="none" lIns="90000" anchor="b">
            <a:spAutoFit/>
          </a:bodyPr>
          <a:lstStyle>
            <a:lvl1pPr algn="l">
              <a:defRPr sz="4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endParaRPr lang="en-GB" dirty="0"/>
          </a:p>
        </p:txBody>
      </p:sp>
      <p:sp>
        <p:nvSpPr>
          <p:cNvPr id="3" name="Subtitle 2"/>
          <p:cNvSpPr>
            <a:spLocks noGrp="1"/>
          </p:cNvSpPr>
          <p:nvPr>
            <p:ph type="subTitle" idx="1" hasCustomPrompt="1"/>
          </p:nvPr>
        </p:nvSpPr>
        <p:spPr>
          <a:xfrm>
            <a:off x="648393" y="3602038"/>
            <a:ext cx="3961213" cy="414044"/>
          </a:xfrm>
          <a:solidFill>
            <a:schemeClr val="bg1"/>
          </a:solidFill>
        </p:spPr>
        <p:txBody>
          <a:bodyPr wrap="none">
            <a:spAutoFit/>
          </a:bodyPr>
          <a:lstStyle>
            <a:lvl1pPr marL="0" indent="0" algn="l">
              <a:buNone/>
              <a:tabLst>
                <a:tab pos="1346200" algn="l"/>
              </a:tabLst>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dirty="0"/>
          </a:p>
        </p:txBody>
      </p:sp>
      <p:sp>
        <p:nvSpPr>
          <p:cNvPr id="13" name="Slide Number Placeholder 5"/>
          <p:cNvSpPr>
            <a:spLocks noGrp="1"/>
          </p:cNvSpPr>
          <p:nvPr>
            <p:ph type="sldNum" sz="quarter" idx="12"/>
          </p:nvPr>
        </p:nvSpPr>
        <p:spPr>
          <a:xfrm>
            <a:off x="8610616" y="6355885"/>
            <a:ext cx="2743200" cy="365125"/>
          </a:xfrm>
        </p:spPr>
        <p:txBody>
          <a:bodyPr/>
          <a:lstStyle/>
          <a:p>
            <a:fld id="{21C5D830-FC1E-4257-A8C9-800695176662}" type="slidenum">
              <a:rPr lang="en-GB" smtClean="0"/>
              <a:t>‹#›</a:t>
            </a:fld>
            <a:endParaRPr lang="en-GB"/>
          </a:p>
        </p:txBody>
      </p:sp>
      <p:pic>
        <p:nvPicPr>
          <p:cNvPr id="1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66662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91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sp>
        <p:nvSpPr>
          <p:cNvPr id="7" name="Content Placeholder 2"/>
          <p:cNvSpPr>
            <a:spLocks noGrp="1"/>
          </p:cNvSpPr>
          <p:nvPr>
            <p:ph idx="1"/>
          </p:nvPr>
        </p:nvSpPr>
        <p:spPr>
          <a:xfrm>
            <a:off x="838200" y="1080655"/>
            <a:ext cx="10515600" cy="509630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45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52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p:spPr>
        <p:txBody>
          <a:body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044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6"/>
            <a:ext cx="11353800" cy="646331"/>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1"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013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ntent with Caption RE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457201"/>
            <a:ext cx="6172200" cy="5403850"/>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8"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266478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p:spPr>
        <p:txBody>
          <a:bodyPr wrap="square" anchor="t" anchorCtr="0">
            <a:spAutoFit/>
          </a:bodyPr>
          <a:lstStyle>
            <a:lvl1pPr>
              <a:defRPr sz="3200"/>
            </a:lvl1pPr>
          </a:lstStyle>
          <a:p>
            <a:r>
              <a:rPr lang="en-US" dirty="0"/>
              <a:t>CLICK TO EDIT MASTER TITLE STYLE</a:t>
            </a:r>
            <a:endParaRPr lang="en-GB" dirty="0"/>
          </a:p>
        </p:txBody>
      </p:sp>
    </p:spTree>
    <p:extLst>
      <p:ext uri="{BB962C8B-B14F-4D97-AF65-F5344CB8AC3E}">
        <p14:creationId xmlns:p14="http://schemas.microsoft.com/office/powerpoint/2010/main" val="33377307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Picture with Caption RED">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465513"/>
            <a:ext cx="6172200" cy="53955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0" y="457200"/>
            <a:ext cx="4772967" cy="1421928"/>
          </a:xfrm>
          <a:solidFill>
            <a:srgbClr val="D70925"/>
          </a:solidFill>
        </p:spPr>
        <p:txBody>
          <a:bodyPr wrap="square" anchor="t" anchorCtr="0">
            <a:spAutoFit/>
          </a:bodyPr>
          <a:lstStyle>
            <a:lvl1pPr>
              <a:defRPr sz="32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593030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3916144"/>
            <a:ext cx="9713065" cy="646331"/>
          </a:xfrm>
          <a:solidFill>
            <a:srgbClr val="D70925"/>
          </a:solidFill>
        </p:spPr>
        <p:txBody>
          <a:bodyPr vert="horz" wrap="none" lIns="90000" tIns="45720" rIns="91440" bIns="45720" rtlCol="0" anchor="b">
            <a:spAutoFit/>
          </a:bodyPr>
          <a:lstStyle>
            <a:lvl1pPr>
              <a:defRPr lang="en-GB">
                <a:solidFill>
                  <a:schemeClr val="bg1"/>
                </a:solidFill>
              </a:defRPr>
            </a:lvl1pPr>
          </a:lstStyle>
          <a:p>
            <a:pPr lvl="0"/>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2000" smtClean="0">
                <a:latin typeface="Tahoma" panose="020B0604030504040204" pitchFamily="34" charset="0"/>
                <a:ea typeface="Tahoma" panose="020B0604030504040204" pitchFamily="34" charset="0"/>
                <a:cs typeface="Tahoma" panose="020B0604030504040204" pitchFamily="34" charset="0"/>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r>
              <a:rPr lang="en-US"/>
              <a:t>GameObjects and Gameplay</a:t>
            </a:r>
            <a:endParaRPr lang="en-GB"/>
          </a:p>
        </p:txBody>
      </p:sp>
      <p:sp>
        <p:nvSpPr>
          <p:cNvPr id="5" name="Footer Placeholder 4"/>
          <p:cNvSpPr>
            <a:spLocks noGrp="1"/>
          </p:cNvSpPr>
          <p:nvPr>
            <p:ph type="ftr" sz="quarter" idx="11"/>
          </p:nvPr>
        </p:nvSpPr>
        <p:spPr/>
        <p:txBody>
          <a:bodyPr/>
          <a:lstStyle/>
          <a:p>
            <a:r>
              <a:rPr lang="en-US"/>
              <a:t>Dr Yvan Cartwright</a:t>
            </a:r>
            <a:endParaRPr lang="en-GB"/>
          </a:p>
        </p:txBody>
      </p:sp>
      <p:sp>
        <p:nvSpPr>
          <p:cNvPr id="6" name="Slide Number Placeholder 5"/>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E1182CF5-588C-4615-AA38-EE97C8E73A8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582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10"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3498ACF4-2534-42C7-AFC1-6F33EFF6B34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5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RED">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rgbClr val="D70925"/>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080655"/>
            <a:ext cx="5181600" cy="5096308"/>
          </a:xfrm>
        </p:spPr>
        <p:txBody>
          <a:bodyPr vert="horz" lIns="91440" tIns="9000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080655"/>
            <a:ext cx="5181600" cy="5096308"/>
          </a:xfrm>
        </p:spPr>
        <p:txBody>
          <a:bodyPr vert="horz" lIns="91440" tIns="90000" rIns="91440" bIns="45720" rtlCol="0">
            <a:norm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a:p>
        </p:txBody>
      </p:sp>
      <p:sp>
        <p:nvSpPr>
          <p:cNvPr id="7" name="Slide Number Placeholder 6"/>
          <p:cNvSpPr>
            <a:spLocks noGrp="1"/>
          </p:cNvSpPr>
          <p:nvPr>
            <p:ph type="sldNum" sz="quarter" idx="12"/>
          </p:nvPr>
        </p:nvSpPr>
        <p:spPr/>
        <p:txBody>
          <a:bodyPr/>
          <a:lstStyle/>
          <a:p>
            <a:fld id="{21C5D830-FC1E-4257-A8C9-800695176662}" type="slidenum">
              <a:rPr lang="en-GB" smtClean="0"/>
              <a:t>‹#›</a:t>
            </a:fld>
            <a:endParaRPr lang="en-GB"/>
          </a:p>
        </p:txBody>
      </p:sp>
      <p:pic>
        <p:nvPicPr>
          <p:cNvPr id="9"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a:extLst>
              <a:ext uri="{FF2B5EF4-FFF2-40B4-BE49-F238E27FC236}">
                <a16:creationId xmlns:a16="http://schemas.microsoft.com/office/drawing/2014/main" id="{0DAE1295-A8E1-4413-AA21-9017C48DCCF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119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7"/>
            <a:ext cx="12192000" cy="537081"/>
          </a:xfrm>
        </p:spPr>
        <p:txBody>
          <a:body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Staffs Uni\Resources\Staffs Uni Red Logo Print Version.png">
            <a:extLst>
              <a:ext uri="{FF2B5EF4-FFF2-40B4-BE49-F238E27FC236}">
                <a16:creationId xmlns:a16="http://schemas.microsoft.com/office/drawing/2014/main" id="{868A0645-362A-4825-B898-2AB7E190BE6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17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RE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32770"/>
            <a:ext cx="5157787"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862051"/>
            <a:ext cx="5157787" cy="4327612"/>
          </a:xfrm>
        </p:spPr>
        <p:txBody>
          <a:bodyPr vert="horz" lIns="91440" tIns="90000" rIns="91440" bIns="45720" rtlCol="0">
            <a:normAutofit/>
          </a:bodyPr>
          <a:lstStyle>
            <a:lvl1pPr>
              <a:defRPr lang="en-US" sz="1800" smtClean="0"/>
            </a:lvl1pPr>
            <a:lvl2pPr>
              <a:defRPr lang="en-US" sz="1600" smtClean="0"/>
            </a:lvl2pPr>
            <a:lvl3pPr>
              <a:defRPr lang="en-US" sz="1400" smtClean="0"/>
            </a:lvl3pPr>
            <a:lvl4pPr>
              <a:defRPr lang="en-US" sz="1200" smtClean="0"/>
            </a:lvl4pPr>
            <a:lvl5pPr>
              <a:defRPr lang="en-GB"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172200" y="1032770"/>
            <a:ext cx="5183188"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862051"/>
            <a:ext cx="5183188" cy="4327612"/>
          </a:xfrm>
        </p:spPr>
        <p:txBody>
          <a:bodyPr vert="horz" lIns="91440" tIns="90000" rIns="91440" bIns="45720" rtlCol="0">
            <a:normAutofit/>
          </a:bodyPr>
          <a:lstStyle>
            <a:lvl1pPr>
              <a:defRPr lang="en-US" sz="1800" dirty="0" smtClean="0"/>
            </a:lvl1pPr>
            <a:lvl2pPr>
              <a:defRPr lang="en-US" sz="1600" dirty="0" smtClean="0"/>
            </a:lvl2pPr>
            <a:lvl3pPr>
              <a:defRPr lang="en-US" sz="1400" dirty="0" smtClean="0"/>
            </a:lvl3pPr>
            <a:lvl4pPr>
              <a:defRPr lang="en-US" sz="1200" dirty="0" smtClean="0"/>
            </a:lvl4pPr>
            <a:lvl5pPr>
              <a:defRPr lang="en-GB" sz="12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r>
              <a:rPr lang="en-US"/>
              <a:t>GameObjects and Gameplay</a:t>
            </a:r>
            <a:endParaRPr lang="en-GB"/>
          </a:p>
        </p:txBody>
      </p:sp>
      <p:sp>
        <p:nvSpPr>
          <p:cNvPr id="8" name="Footer Placeholder 7"/>
          <p:cNvSpPr>
            <a:spLocks noGrp="1"/>
          </p:cNvSpPr>
          <p:nvPr>
            <p:ph type="ftr" sz="quarter" idx="11"/>
          </p:nvPr>
        </p:nvSpPr>
        <p:spPr/>
        <p:txBody>
          <a:bodyPr/>
          <a:lstStyle/>
          <a:p>
            <a:r>
              <a:rPr lang="en-US"/>
              <a:t>Dr Yvan Cartwright</a:t>
            </a:r>
            <a:endParaRPr lang="en-GB"/>
          </a:p>
        </p:txBody>
      </p:sp>
      <p:sp>
        <p:nvSpPr>
          <p:cNvPr id="9" name="Slide Number Placeholder 8"/>
          <p:cNvSpPr>
            <a:spLocks noGrp="1"/>
          </p:cNvSpPr>
          <p:nvPr>
            <p:ph type="sldNum" sz="quarter" idx="12"/>
          </p:nvPr>
        </p:nvSpPr>
        <p:spPr/>
        <p:txBody>
          <a:bodyPr/>
          <a:lstStyle/>
          <a:p>
            <a:fld id="{21C5D830-FC1E-4257-A8C9-800695176662}" type="slidenum">
              <a:rPr lang="en-GB" smtClean="0"/>
              <a:t>‹#›</a:t>
            </a:fld>
            <a:endParaRPr lang="en-GB"/>
          </a:p>
        </p:txBody>
      </p:sp>
      <p:sp>
        <p:nvSpPr>
          <p:cNvPr id="10" name="Title 1"/>
          <p:cNvSpPr>
            <a:spLocks noGrp="1"/>
          </p:cNvSpPr>
          <p:nvPr>
            <p:ph type="title" hasCustomPrompt="1"/>
          </p:nvPr>
        </p:nvSpPr>
        <p:spPr>
          <a:xfrm>
            <a:off x="0" y="365127"/>
            <a:ext cx="12192000" cy="537082"/>
          </a:xfrm>
          <a:solidFill>
            <a:srgbClr val="D70925"/>
          </a:solidFill>
        </p:spPr>
        <p:txBody>
          <a:bodyPr/>
          <a:lstStyle>
            <a:lvl1pPr>
              <a:defRPr>
                <a:solidFill>
                  <a:schemeClr val="bg1"/>
                </a:solidFill>
              </a:defRPr>
            </a:lvl1pPr>
          </a:lstStyle>
          <a:p>
            <a:r>
              <a:rPr lang="en-US" dirty="0"/>
              <a:t>CLICK TO EDIT MASTER TITLE STYLE</a:t>
            </a:r>
            <a:endParaRPr lang="en-GB" dirty="0"/>
          </a:p>
        </p:txBody>
      </p:sp>
      <p:pic>
        <p:nvPicPr>
          <p:cNvPr id="12"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Staffs Uni\Resources\Staffs Uni Red Logo Print Version.png">
            <a:extLst>
              <a:ext uri="{FF2B5EF4-FFF2-40B4-BE49-F238E27FC236}">
                <a16:creationId xmlns:a16="http://schemas.microsoft.com/office/drawing/2014/main" id="{54DEC24C-5A76-4223-BCE7-D768A1D2974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72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5" name="Slide Number Placeholder 4"/>
          <p:cNvSpPr>
            <a:spLocks noGrp="1"/>
          </p:cNvSpPr>
          <p:nvPr>
            <p:ph type="sldNum" sz="quarter" idx="12"/>
          </p:nvPr>
        </p:nvSpPr>
        <p:spPr/>
        <p:txBody>
          <a:bodyPr/>
          <a:lstStyle/>
          <a:p>
            <a:fld id="{21C5D830-FC1E-4257-A8C9-800695176662}" type="slidenum">
              <a:rPr lang="en-GB" smtClean="0"/>
              <a:t>‹#›</a:t>
            </a:fld>
            <a:endParaRPr lang="en-GB"/>
          </a:p>
        </p:txBody>
      </p:sp>
      <p:pic>
        <p:nvPicPr>
          <p:cNvPr id="7" name="Picture 2" descr="F:\Staffs Uni\Resources\Staffs Uni Red Logo Print Ver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89512" y="-1114"/>
            <a:ext cx="858895" cy="903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Staffs Uni\Resources\Staffs Uni Red Logo Print Vers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Staffs Uni\Resources\Staffs Uni Red Logo Print Version.png">
            <a:extLst>
              <a:ext uri="{FF2B5EF4-FFF2-40B4-BE49-F238E27FC236}">
                <a16:creationId xmlns:a16="http://schemas.microsoft.com/office/drawing/2014/main" id="{35BA14DF-F608-4EF5-BCCD-342CBB902E0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64000" y="-1115"/>
            <a:ext cx="1296000" cy="1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73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7" name="Rectangle 6"/>
          <p:cNvSpPr/>
          <p:nvPr/>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0" y="365126"/>
            <a:ext cx="8593462" cy="535531"/>
          </a:xfrm>
          <a:prstGeom prst="rect">
            <a:avLst/>
          </a:prstGeom>
          <a:solidFill>
            <a:schemeClr val="bg1"/>
          </a:solidFill>
        </p:spPr>
        <p:txBody>
          <a:bodyPr vert="horz" wrap="none" lIns="864000" tIns="45720" rIns="91440" bIns="45720" rtlCol="0" anchor="t">
            <a:spAutoFit/>
          </a:bodyPr>
          <a:lstStyle/>
          <a:p>
            <a:r>
              <a:rPr lang="en-US"/>
              <a:t>Click to edit Master title style</a:t>
            </a:r>
            <a:endParaRPr lang="en-GB" dirty="0"/>
          </a:p>
        </p:txBody>
      </p:sp>
      <p:sp>
        <p:nvSpPr>
          <p:cNvPr id="3" name="Text Placeholder 2"/>
          <p:cNvSpPr>
            <a:spLocks noGrp="1"/>
          </p:cNvSpPr>
          <p:nvPr>
            <p:ph type="body" idx="1"/>
          </p:nvPr>
        </p:nvSpPr>
        <p:spPr>
          <a:xfrm>
            <a:off x="838200" y="1080655"/>
            <a:ext cx="10515600" cy="5096308"/>
          </a:xfrm>
          <a:prstGeom prst="rect">
            <a:avLst/>
          </a:prstGeom>
        </p:spPr>
        <p:txBody>
          <a:bodyPr vert="horz" lIns="91440" tIns="9000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GameObjects and Gameplay</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Yvan Cartwright</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5D830-FC1E-4257-A8C9-800695176662}" type="slidenum">
              <a:rPr lang="en-GB" smtClean="0"/>
              <a:t>‹#›</a:t>
            </a:fld>
            <a:endParaRPr lang="en-GB"/>
          </a:p>
        </p:txBody>
      </p:sp>
      <p:sp>
        <p:nvSpPr>
          <p:cNvPr id="9" name="Rectangle 8"/>
          <p:cNvSpPr/>
          <p:nvPr/>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76BCD5E-ACF5-4ECC-B8CA-ADFF2F101E48}"/>
              </a:ext>
            </a:extLst>
          </p:cNvPr>
          <p:cNvSpPr/>
          <p:nvPr userDrawn="1"/>
        </p:nvSpPr>
        <p:spPr>
          <a:xfrm>
            <a:off x="0" y="6331016"/>
            <a:ext cx="12192000" cy="498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6F5BBDF-3CE5-41BC-BE12-491BCB7D7C1A}"/>
              </a:ext>
            </a:extLst>
          </p:cNvPr>
          <p:cNvSpPr/>
          <p:nvPr userDrawn="1"/>
        </p:nvSpPr>
        <p:spPr>
          <a:xfrm>
            <a:off x="0" y="6364198"/>
            <a:ext cx="12192000" cy="498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000727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649" r:id="rId30"/>
    <p:sldLayoutId id="2147483660" r:id="rId31"/>
    <p:sldLayoutId id="2147483661" r:id="rId32"/>
    <p:sldLayoutId id="2147483652" r:id="rId33"/>
    <p:sldLayoutId id="2147483662" r:id="rId34"/>
    <p:sldLayoutId id="2147483653" r:id="rId35"/>
    <p:sldLayoutId id="2147483663" r:id="rId36"/>
    <p:sldLayoutId id="2147483665" r:id="rId37"/>
    <p:sldLayoutId id="2147483657" r:id="rId38"/>
    <p:sldLayoutId id="2147483666" r:id="rId39"/>
  </p:sldLayoutIdLst>
  <p:hf hdr="0"/>
  <p:txStyles>
    <p:titleStyle>
      <a:lvl1pPr algn="l" defTabSz="914400" rtl="0" eaLnBrk="1" latinLnBrk="0" hangingPunct="1">
        <a:lnSpc>
          <a:spcPct val="90000"/>
        </a:lnSpc>
        <a:spcBef>
          <a:spcPct val="0"/>
        </a:spcBef>
        <a:buNone/>
        <a:defRPr sz="3200" b="1" kern="1200">
          <a:solidFill>
            <a:sysClr val="windowText" lastClr="000000"/>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docs.unity3d.com/Documentation/ScriptReference/Color-ctor.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unity3d.com/support/documentation/ScriptReference/GameObject.FindWithTag.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cs.unity3d.com/ScriptReference/Vector3.Normalize.html" TargetMode="External"/><Relationship Id="rId13" Type="http://schemas.openxmlformats.org/officeDocument/2006/relationships/hyperlink" Target="https://docs.unity3d.com/ScriptReference/Vector3-z.html" TargetMode="External"/><Relationship Id="rId3" Type="http://schemas.openxmlformats.org/officeDocument/2006/relationships/hyperlink" Target="https://docs.unity3d.com/ScriptReference/Vector2.html" TargetMode="External"/><Relationship Id="rId7" Type="http://schemas.openxmlformats.org/officeDocument/2006/relationships/hyperlink" Target="https://docs.unity3d.com/ScriptReference/Vector3.Distance.html" TargetMode="External"/><Relationship Id="rId12" Type="http://schemas.openxmlformats.org/officeDocument/2006/relationships/hyperlink" Target="https://docs.unity3d.com/ScriptReference/Vector3-y.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unity3d.com/ScriptReference/Vector3.Angle.html" TargetMode="External"/><Relationship Id="rId11" Type="http://schemas.openxmlformats.org/officeDocument/2006/relationships/hyperlink" Target="https://docs.unity3d.com/ScriptReference/Vector3-x.html" TargetMode="External"/><Relationship Id="rId5" Type="http://schemas.openxmlformats.org/officeDocument/2006/relationships/hyperlink" Target="https://docs.unity3d.com/ScriptReference/Vector4.html" TargetMode="External"/><Relationship Id="rId10" Type="http://schemas.openxmlformats.org/officeDocument/2006/relationships/hyperlink" Target="https://docs.unity3d.com/ScriptReference/Vector3.Cross.html" TargetMode="External"/><Relationship Id="rId4" Type="http://schemas.openxmlformats.org/officeDocument/2006/relationships/hyperlink" Target="https://docs.unity3d.com/ScriptReference/Vector3.html" TargetMode="External"/><Relationship Id="rId9" Type="http://schemas.openxmlformats.org/officeDocument/2006/relationships/hyperlink" Target="https://docs.unity3d.com/ScriptReference/Vector3.Dot.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unity3d.com/ScriptReference/Vector3.MoveTowards.html" TargetMode="External"/><Relationship Id="rId2" Type="http://schemas.openxmlformats.org/officeDocument/2006/relationships/hyperlink" Target="https://docs.unity3d.com/ScriptReference/Vector3.Lerp.html" TargetMode="External"/><Relationship Id="rId1" Type="http://schemas.openxmlformats.org/officeDocument/2006/relationships/slideLayout" Target="../slideLayouts/slideLayout2.xml"/><Relationship Id="rId4" Type="http://schemas.openxmlformats.org/officeDocument/2006/relationships/hyperlink" Target="https://docs.unity3d.com/ScriptReference/Vector3.Slerp.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falstad.com/dotproduc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0080" y="2863631"/>
            <a:ext cx="7446419" cy="646331"/>
          </a:xfrm>
        </p:spPr>
        <p:txBody>
          <a:bodyPr/>
          <a:lstStyle/>
          <a:p>
            <a:r>
              <a:rPr lang="en-GB" dirty="0" err="1"/>
              <a:t>GameObjects</a:t>
            </a:r>
            <a:r>
              <a:rPr lang="en-GB" dirty="0"/>
              <a:t> and Gameplay</a:t>
            </a:r>
          </a:p>
        </p:txBody>
      </p:sp>
      <p:sp>
        <p:nvSpPr>
          <p:cNvPr id="3" name="Subtitle 2"/>
          <p:cNvSpPr>
            <a:spLocks noGrp="1"/>
          </p:cNvSpPr>
          <p:nvPr>
            <p:ph type="subTitle" idx="1"/>
          </p:nvPr>
        </p:nvSpPr>
        <p:spPr>
          <a:xfrm>
            <a:off x="648393" y="3602038"/>
            <a:ext cx="1542410" cy="414044"/>
          </a:xfrm>
        </p:spPr>
        <p:txBody>
          <a:bodyPr/>
          <a:lstStyle/>
          <a:p>
            <a:r>
              <a:rPr lang="en-GB" dirty="0"/>
              <a:t>Course DNA</a:t>
            </a:r>
          </a:p>
        </p:txBody>
      </p:sp>
      <p:sp>
        <p:nvSpPr>
          <p:cNvPr id="5" name="Date Placeholder 4"/>
          <p:cNvSpPr>
            <a:spLocks noGrp="1"/>
          </p:cNvSpPr>
          <p:nvPr>
            <p:ph type="dt" sz="half" idx="10"/>
          </p:nvPr>
        </p:nvSpPr>
        <p:spPr/>
        <p:txBody>
          <a:bodyPr/>
          <a:lstStyle/>
          <a:p>
            <a:r>
              <a:rPr lang="en-US"/>
              <a:t>GameObjects and Gameplay</a:t>
            </a:r>
            <a:endParaRPr lang="en-GB"/>
          </a:p>
        </p:txBody>
      </p:sp>
      <p:sp>
        <p:nvSpPr>
          <p:cNvPr id="6" name="Footer Placeholder 5"/>
          <p:cNvSpPr>
            <a:spLocks noGrp="1"/>
          </p:cNvSpPr>
          <p:nvPr>
            <p:ph type="ftr" sz="quarter" idx="11"/>
          </p:nvPr>
        </p:nvSpPr>
        <p:spPr/>
        <p:txBody>
          <a:bodyPr/>
          <a:lstStyle/>
          <a:p>
            <a:r>
              <a:rPr lang="en-US"/>
              <a:t>Dr Yvan Cartwright</a:t>
            </a:r>
            <a:endParaRPr lang="en-GB" dirty="0"/>
          </a:p>
        </p:txBody>
      </p:sp>
      <p:pic>
        <p:nvPicPr>
          <p:cNvPr id="2050" name="Picture 2" descr="https://tommcfarlin.com/wp-content/uploads/2014/12/break-language-barri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550" y="2861462"/>
            <a:ext cx="2775969" cy="2775969"/>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648392" y="5637431"/>
            <a:ext cx="6295333" cy="557204"/>
          </a:xfrm>
          <a:prstGeom prst="rect">
            <a:avLst/>
          </a:prstGeom>
          <a:solidFill>
            <a:schemeClr val="tx1"/>
          </a:solidFill>
          <a:ln>
            <a:solidFill>
              <a:schemeClr val="bg1"/>
            </a:solidFill>
          </a:ln>
        </p:spPr>
        <p:txBody>
          <a:bodyPr wrap="square">
            <a:spAutoFit/>
          </a:bodyPr>
          <a:lstStyle/>
          <a:p>
            <a:pPr>
              <a:lnSpc>
                <a:spcPct val="107000"/>
              </a:lnSpc>
              <a:spcAft>
                <a:spcPts val="800"/>
              </a:spcAft>
            </a:pPr>
            <a:r>
              <a:rPr lang="en-GB" sz="1100" b="1" dirty="0">
                <a:solidFill>
                  <a:srgbClr val="FFFFFF"/>
                </a:solidFill>
                <a:latin typeface="Tahoma" panose="020B0604030504040204" pitchFamily="34" charset="0"/>
                <a:ea typeface="Tahoma" panose="020B0604030504040204" pitchFamily="34" charset="0"/>
                <a:cs typeface="Tahoma" panose="020B0604030504040204" pitchFamily="34" charset="0"/>
              </a:rPr>
              <a:t>Summary:</a:t>
            </a:r>
            <a:endParaRPr lang="en-GB" sz="1100" b="1" dirty="0">
              <a:latin typeface="Tahoma" panose="020B0604030504040204" pitchFamily="34" charset="0"/>
              <a:ea typeface="Tahoma" panose="020B0604030504040204" pitchFamily="34" charset="0"/>
              <a:cs typeface="Tahoma" panose="020B0604030504040204" pitchFamily="34" charset="0"/>
            </a:endParaRPr>
          </a:p>
          <a:p>
            <a:pPr>
              <a:lnSpc>
                <a:spcPct val="107000"/>
              </a:lnSpc>
              <a:spcAft>
                <a:spcPts val="800"/>
              </a:spcAft>
            </a:pPr>
            <a:r>
              <a:rPr lang="en-GB" sz="1100" dirty="0" err="1">
                <a:solidFill>
                  <a:srgbClr val="FFFFFF"/>
                </a:solidFill>
                <a:latin typeface="Tahoma" panose="020B0604030504040204" pitchFamily="34" charset="0"/>
                <a:ea typeface="Tahoma" panose="020B0604030504040204" pitchFamily="34" charset="0"/>
                <a:cs typeface="Tahoma" panose="020B0604030504040204" pitchFamily="34" charset="0"/>
              </a:rPr>
              <a:t>GameObjects</a:t>
            </a:r>
            <a:r>
              <a:rPr lang="en-GB" sz="1100" dirty="0">
                <a:solidFill>
                  <a:srgbClr val="FFFFFF"/>
                </a:solidFill>
                <a:latin typeface="Tahoma" panose="020B0604030504040204" pitchFamily="34" charset="0"/>
                <a:ea typeface="Tahoma" panose="020B0604030504040204" pitchFamily="34" charset="0"/>
                <a:cs typeface="Tahoma" panose="020B0604030504040204" pitchFamily="34" charset="0"/>
              </a:rPr>
              <a:t>, components, dynamic instantiation/destruction, prefabs, finding references, vectors.</a:t>
            </a:r>
            <a:endParaRPr lang="en-GB" sz="11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285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vert="horz" lIns="91440" tIns="90000" rIns="91440" bIns="45720" rtlCol="0" anchor="t">
            <a:normAutofit/>
          </a:bodyPr>
          <a:lstStyle/>
          <a:p>
            <a:r>
              <a:rPr lang="en-GB" dirty="0"/>
              <a:t>A script to open and close a door.</a:t>
            </a:r>
          </a:p>
          <a:p>
            <a:r>
              <a:rPr lang="en-GB" dirty="0"/>
              <a:t>Something to store the colour the door will open on.</a:t>
            </a:r>
          </a:p>
          <a:p>
            <a:r>
              <a:rPr lang="en-GB" dirty="0"/>
              <a:t>Which object will cause the door to open.</a:t>
            </a:r>
          </a:p>
          <a:p>
            <a:r>
              <a:rPr lang="en-GB" dirty="0"/>
              <a:t>Something to store that object’s current colour.</a:t>
            </a:r>
          </a:p>
          <a:p>
            <a:r>
              <a:rPr lang="en-GB" dirty="0"/>
              <a:t>Something to change the colour of the ball.</a:t>
            </a:r>
          </a:p>
          <a:p>
            <a:endParaRPr lang="en-GB" dirty="0"/>
          </a:p>
          <a:p>
            <a:r>
              <a:rPr lang="en-GB" dirty="0"/>
              <a:t>What classes do we have to make?</a:t>
            </a:r>
          </a:p>
          <a:p>
            <a:r>
              <a:rPr lang="en-GB" dirty="0"/>
              <a:t>One class for the door.</a:t>
            </a:r>
          </a:p>
          <a:p>
            <a:pPr lvl="1"/>
            <a:r>
              <a:rPr lang="en-GB" dirty="0"/>
              <a:t>To store the opening colour and door opening functionality</a:t>
            </a:r>
          </a:p>
          <a:p>
            <a:r>
              <a:rPr lang="en-GB" dirty="0"/>
              <a:t>One class for the ball?</a:t>
            </a:r>
          </a:p>
          <a:p>
            <a:pPr lvl="1"/>
            <a:r>
              <a:rPr lang="en-GB" dirty="0"/>
              <a:t>so we can keep and update its current colour</a:t>
            </a:r>
          </a:p>
          <a:p>
            <a:r>
              <a:rPr lang="en-GB" dirty="0"/>
              <a:t>One class for the ball colour changer script.</a:t>
            </a:r>
          </a:p>
          <a:p>
            <a:pPr lvl="1"/>
            <a:r>
              <a:rPr lang="en-GB" dirty="0"/>
              <a:t>we can use this in for the colour-coded check within trigger volumes</a:t>
            </a:r>
          </a:p>
          <a:p>
            <a:endParaRPr lang="en-GB" dirty="0"/>
          </a:p>
        </p:txBody>
      </p:sp>
      <p:sp>
        <p:nvSpPr>
          <p:cNvPr id="2" name="Title 1"/>
          <p:cNvSpPr>
            <a:spLocks noGrp="1"/>
          </p:cNvSpPr>
          <p:nvPr>
            <p:ph type="title"/>
          </p:nvPr>
        </p:nvSpPr>
        <p:spPr>
          <a:xfrm>
            <a:off x="0" y="365126"/>
            <a:ext cx="5057237" cy="535531"/>
          </a:xfrm>
        </p:spPr>
        <p:txBody>
          <a:bodyPr/>
          <a:lstStyle/>
          <a:p>
            <a:r>
              <a:rPr lang="en-GB" dirty="0"/>
              <a:t>Script requirements</a:t>
            </a:r>
          </a:p>
        </p:txBody>
      </p:sp>
      <p:sp>
        <p:nvSpPr>
          <p:cNvPr id="5" name="Slide Number Placeholder 4">
            <a:extLst>
              <a:ext uri="{FF2B5EF4-FFF2-40B4-BE49-F238E27FC236}">
                <a16:creationId xmlns:a16="http://schemas.microsoft.com/office/drawing/2014/main" id="{09B0EE21-3991-4170-9FE9-93CF98428DAB}"/>
              </a:ext>
            </a:extLst>
          </p:cNvPr>
          <p:cNvSpPr>
            <a:spLocks noGrp="1"/>
          </p:cNvSpPr>
          <p:nvPr>
            <p:ph type="sldNum" sz="quarter" idx="12"/>
          </p:nvPr>
        </p:nvSpPr>
        <p:spPr/>
        <p:txBody>
          <a:bodyPr/>
          <a:lstStyle/>
          <a:p>
            <a:fld id="{21C5D830-FC1E-4257-A8C9-800695176662}" type="slidenum">
              <a:rPr lang="en-GB" smtClean="0"/>
              <a:t>10</a:t>
            </a:fld>
            <a:endParaRPr lang="en-GB"/>
          </a:p>
        </p:txBody>
      </p:sp>
    </p:spTree>
    <p:extLst>
      <p:ext uri="{BB962C8B-B14F-4D97-AF65-F5344CB8AC3E}">
        <p14:creationId xmlns:p14="http://schemas.microsoft.com/office/powerpoint/2010/main" val="416022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838199" y="1080655"/>
            <a:ext cx="10772775" cy="5096308"/>
          </a:xfrm>
        </p:spPr>
        <p:txBody>
          <a:bodyPr vert="horz" lIns="91440" tIns="90000" rIns="91440" bIns="45720" rtlCol="0" anchor="t">
            <a:normAutofit/>
          </a:bodyPr>
          <a:lstStyle/>
          <a:p>
            <a:r>
              <a:rPr lang="en-GB" dirty="0"/>
              <a:t>We’ve said before that classes define behaviours (data members and methods for manipulating them).</a:t>
            </a:r>
          </a:p>
          <a:p>
            <a:r>
              <a:rPr lang="en-GB" dirty="0"/>
              <a:t>In OO, we normally create an object from a class (using the </a:t>
            </a:r>
            <a:r>
              <a:rPr lang="en-GB" dirty="0">
                <a:solidFill>
                  <a:srgbClr val="FFC000"/>
                </a:solidFill>
              </a:rPr>
              <a:t>'new' </a:t>
            </a:r>
            <a:r>
              <a:rPr lang="en-GB" dirty="0"/>
              <a:t>keyword) and store that somewhere for our use.</a:t>
            </a:r>
          </a:p>
          <a:p>
            <a:r>
              <a:rPr lang="en-GB" dirty="0"/>
              <a:t>In Unity, when you attach a class as a component of a </a:t>
            </a:r>
            <a:r>
              <a:rPr lang="en-GB" err="1"/>
              <a:t>GameObject</a:t>
            </a:r>
            <a:r>
              <a:rPr lang="en-GB" dirty="0"/>
              <a:t>, you are instantiating an object of your class and adding it to the component list of the </a:t>
            </a:r>
            <a:r>
              <a:rPr lang="en-GB" err="1"/>
              <a:t>GameObject</a:t>
            </a:r>
            <a:r>
              <a:rPr lang="en-GB" dirty="0"/>
              <a:t>.</a:t>
            </a:r>
          </a:p>
          <a:p>
            <a:r>
              <a:rPr lang="en-GB" dirty="0"/>
              <a:t>So, we may create a door class and drag-and-drop it onto a suitable </a:t>
            </a:r>
            <a:r>
              <a:rPr lang="en-GB" err="1"/>
              <a:t>GameObject</a:t>
            </a:r>
            <a:r>
              <a:rPr lang="en-GB" dirty="0"/>
              <a:t> (like a flattened cube) in our scene.</a:t>
            </a:r>
          </a:p>
          <a:p>
            <a:pPr marL="0" indent="0">
              <a:buNone/>
            </a:pPr>
            <a:endParaRPr lang="en-GB" dirty="0"/>
          </a:p>
          <a:p>
            <a:endParaRPr lang="en-GB" dirty="0"/>
          </a:p>
          <a:p>
            <a:endParaRPr lang="en-GB" dirty="0"/>
          </a:p>
          <a:p>
            <a:endParaRPr lang="en-GB" dirty="0"/>
          </a:p>
        </p:txBody>
      </p:sp>
      <p:sp>
        <p:nvSpPr>
          <p:cNvPr id="2" name="Title 1"/>
          <p:cNvSpPr>
            <a:spLocks noGrp="1"/>
          </p:cNvSpPr>
          <p:nvPr>
            <p:ph type="title"/>
          </p:nvPr>
        </p:nvSpPr>
        <p:spPr>
          <a:xfrm>
            <a:off x="0" y="365126"/>
            <a:ext cx="3675449" cy="535531"/>
          </a:xfrm>
        </p:spPr>
        <p:txBody>
          <a:bodyPr/>
          <a:lstStyle/>
          <a:p>
            <a:r>
              <a:rPr lang="en-GB" dirty="0"/>
              <a:t>Useful things</a:t>
            </a:r>
          </a:p>
        </p:txBody>
      </p:sp>
      <p:sp>
        <p:nvSpPr>
          <p:cNvPr id="5" name="Slide Number Placeholder 4">
            <a:extLst>
              <a:ext uri="{FF2B5EF4-FFF2-40B4-BE49-F238E27FC236}">
                <a16:creationId xmlns:a16="http://schemas.microsoft.com/office/drawing/2014/main" id="{2BD1B326-057D-4842-9EEE-CBB02DFE0CE4}"/>
              </a:ext>
            </a:extLst>
          </p:cNvPr>
          <p:cNvSpPr>
            <a:spLocks noGrp="1"/>
          </p:cNvSpPr>
          <p:nvPr>
            <p:ph type="sldNum" sz="quarter" idx="12"/>
          </p:nvPr>
        </p:nvSpPr>
        <p:spPr/>
        <p:txBody>
          <a:bodyPr/>
          <a:lstStyle/>
          <a:p>
            <a:fld id="{21C5D830-FC1E-4257-A8C9-800695176662}" type="slidenum">
              <a:rPr lang="en-GB" smtClean="0"/>
              <a:t>11</a:t>
            </a:fld>
            <a:endParaRPr lang="en-GB"/>
          </a:p>
        </p:txBody>
      </p:sp>
    </p:spTree>
    <p:extLst>
      <p:ext uri="{BB962C8B-B14F-4D97-AF65-F5344CB8AC3E}">
        <p14:creationId xmlns:p14="http://schemas.microsoft.com/office/powerpoint/2010/main" val="2627336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2" name="Title 1"/>
          <p:cNvSpPr>
            <a:spLocks noGrp="1"/>
          </p:cNvSpPr>
          <p:nvPr>
            <p:ph type="title"/>
          </p:nvPr>
        </p:nvSpPr>
        <p:spPr>
          <a:xfrm>
            <a:off x="0" y="365126"/>
            <a:ext cx="5057237" cy="535531"/>
          </a:xfrm>
        </p:spPr>
        <p:txBody>
          <a:bodyPr/>
          <a:lstStyle/>
          <a:p>
            <a:r>
              <a:rPr lang="en-GB" dirty="0"/>
              <a:t>A simple door script</a:t>
            </a:r>
          </a:p>
        </p:txBody>
      </p:sp>
      <p:pic>
        <p:nvPicPr>
          <p:cNvPr id="8" name="Picture 7">
            <a:extLst>
              <a:ext uri="{FF2B5EF4-FFF2-40B4-BE49-F238E27FC236}">
                <a16:creationId xmlns:a16="http://schemas.microsoft.com/office/drawing/2014/main" id="{70DC6CF0-E7C3-4258-AC14-5DE9E327F366}"/>
              </a:ext>
            </a:extLst>
          </p:cNvPr>
          <p:cNvPicPr>
            <a:picLocks noChangeAspect="1"/>
          </p:cNvPicPr>
          <p:nvPr/>
        </p:nvPicPr>
        <p:blipFill>
          <a:blip r:embed="rId2"/>
          <a:stretch>
            <a:fillRect/>
          </a:stretch>
        </p:blipFill>
        <p:spPr>
          <a:xfrm>
            <a:off x="593447" y="1198332"/>
            <a:ext cx="8185706" cy="3062583"/>
          </a:xfrm>
          <a:prstGeom prst="rect">
            <a:avLst/>
          </a:prstGeom>
        </p:spPr>
      </p:pic>
      <p:sp>
        <p:nvSpPr>
          <p:cNvPr id="5" name="Slide Number Placeholder 4">
            <a:extLst>
              <a:ext uri="{FF2B5EF4-FFF2-40B4-BE49-F238E27FC236}">
                <a16:creationId xmlns:a16="http://schemas.microsoft.com/office/drawing/2014/main" id="{4393D85B-B4B6-412F-A085-C2E03CD3C8F2}"/>
              </a:ext>
            </a:extLst>
          </p:cNvPr>
          <p:cNvSpPr>
            <a:spLocks noGrp="1"/>
          </p:cNvSpPr>
          <p:nvPr>
            <p:ph type="sldNum" sz="quarter" idx="12"/>
          </p:nvPr>
        </p:nvSpPr>
        <p:spPr/>
        <p:txBody>
          <a:bodyPr/>
          <a:lstStyle/>
          <a:p>
            <a:fld id="{21C5D830-FC1E-4257-A8C9-800695176662}" type="slidenum">
              <a:rPr lang="en-GB" smtClean="0"/>
              <a:t>12</a:t>
            </a:fld>
            <a:endParaRPr lang="en-GB"/>
          </a:p>
        </p:txBody>
      </p:sp>
    </p:spTree>
    <p:extLst>
      <p:ext uri="{BB962C8B-B14F-4D97-AF65-F5344CB8AC3E}">
        <p14:creationId xmlns:p14="http://schemas.microsoft.com/office/powerpoint/2010/main" val="427473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4BE785-30EA-4CAE-AC1C-8780BA8A5777}"/>
              </a:ext>
            </a:extLst>
          </p:cNvPr>
          <p:cNvSpPr>
            <a:spLocks noGrp="1"/>
          </p:cNvSpPr>
          <p:nvPr>
            <p:ph type="dt" sz="half" idx="10"/>
          </p:nvPr>
        </p:nvSpPr>
        <p:spPr/>
        <p:txBody>
          <a:bodyPr/>
          <a:lstStyle/>
          <a:p>
            <a:r>
              <a:rPr lang="en-US"/>
              <a:t>GameObjects and Gameplay</a:t>
            </a:r>
            <a:endParaRPr lang="en-GB"/>
          </a:p>
        </p:txBody>
      </p:sp>
      <p:sp>
        <p:nvSpPr>
          <p:cNvPr id="3" name="Footer Placeholder 2">
            <a:extLst>
              <a:ext uri="{FF2B5EF4-FFF2-40B4-BE49-F238E27FC236}">
                <a16:creationId xmlns:a16="http://schemas.microsoft.com/office/drawing/2014/main" id="{2D5316C6-4242-4C64-AB11-DD58B40F7470}"/>
              </a:ext>
            </a:extLst>
          </p:cNvPr>
          <p:cNvSpPr>
            <a:spLocks noGrp="1"/>
          </p:cNvSpPr>
          <p:nvPr>
            <p:ph type="ftr" sz="quarter" idx="11"/>
          </p:nvPr>
        </p:nvSpPr>
        <p:spPr/>
        <p:txBody>
          <a:bodyPr/>
          <a:lstStyle/>
          <a:p>
            <a:r>
              <a:rPr lang="en-US"/>
              <a:t>Dr Yvan Cartwright</a:t>
            </a:r>
            <a:endParaRPr lang="en-GB"/>
          </a:p>
        </p:txBody>
      </p:sp>
      <p:sp>
        <p:nvSpPr>
          <p:cNvPr id="5" name="Title 4">
            <a:extLst>
              <a:ext uri="{FF2B5EF4-FFF2-40B4-BE49-F238E27FC236}">
                <a16:creationId xmlns:a16="http://schemas.microsoft.com/office/drawing/2014/main" id="{0F999995-DD51-4C0C-9BCF-17369DD89F14}"/>
              </a:ext>
            </a:extLst>
          </p:cNvPr>
          <p:cNvSpPr>
            <a:spLocks noGrp="1"/>
          </p:cNvSpPr>
          <p:nvPr>
            <p:ph type="title"/>
          </p:nvPr>
        </p:nvSpPr>
        <p:spPr>
          <a:xfrm>
            <a:off x="0" y="365126"/>
            <a:ext cx="5057237" cy="535531"/>
          </a:xfrm>
        </p:spPr>
        <p:txBody>
          <a:bodyPr/>
          <a:lstStyle/>
          <a:p>
            <a:r>
              <a:rPr lang="en-GB" dirty="0"/>
              <a:t>A simple door script</a:t>
            </a:r>
          </a:p>
        </p:txBody>
      </p:sp>
      <p:pic>
        <p:nvPicPr>
          <p:cNvPr id="6" name="Picture 5">
            <a:extLst>
              <a:ext uri="{FF2B5EF4-FFF2-40B4-BE49-F238E27FC236}">
                <a16:creationId xmlns:a16="http://schemas.microsoft.com/office/drawing/2014/main" id="{3A7C9BBF-D231-487A-9590-0468487591AE}"/>
              </a:ext>
            </a:extLst>
          </p:cNvPr>
          <p:cNvPicPr>
            <a:picLocks noChangeAspect="1"/>
          </p:cNvPicPr>
          <p:nvPr/>
        </p:nvPicPr>
        <p:blipFill>
          <a:blip r:embed="rId2"/>
          <a:stretch>
            <a:fillRect/>
          </a:stretch>
        </p:blipFill>
        <p:spPr>
          <a:xfrm>
            <a:off x="528637" y="1279639"/>
            <a:ext cx="10559688" cy="4140773"/>
          </a:xfrm>
          <a:prstGeom prst="rect">
            <a:avLst/>
          </a:prstGeom>
        </p:spPr>
      </p:pic>
      <p:sp>
        <p:nvSpPr>
          <p:cNvPr id="4" name="Slide Number Placeholder 3">
            <a:extLst>
              <a:ext uri="{FF2B5EF4-FFF2-40B4-BE49-F238E27FC236}">
                <a16:creationId xmlns:a16="http://schemas.microsoft.com/office/drawing/2014/main" id="{11B4209E-0AC6-4F1B-B1F8-8DF6D30964B7}"/>
              </a:ext>
            </a:extLst>
          </p:cNvPr>
          <p:cNvSpPr>
            <a:spLocks noGrp="1"/>
          </p:cNvSpPr>
          <p:nvPr>
            <p:ph type="sldNum" sz="quarter" idx="12"/>
          </p:nvPr>
        </p:nvSpPr>
        <p:spPr/>
        <p:txBody>
          <a:bodyPr/>
          <a:lstStyle/>
          <a:p>
            <a:fld id="{21C5D830-FC1E-4257-A8C9-800695176662}" type="slidenum">
              <a:rPr lang="en-GB" smtClean="0"/>
              <a:t>13</a:t>
            </a:fld>
            <a:endParaRPr lang="en-GB"/>
          </a:p>
        </p:txBody>
      </p:sp>
    </p:spTree>
    <p:extLst>
      <p:ext uri="{BB962C8B-B14F-4D97-AF65-F5344CB8AC3E}">
        <p14:creationId xmlns:p14="http://schemas.microsoft.com/office/powerpoint/2010/main" val="27716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2" name="Title 1"/>
          <p:cNvSpPr>
            <a:spLocks noGrp="1"/>
          </p:cNvSpPr>
          <p:nvPr>
            <p:ph type="title"/>
          </p:nvPr>
        </p:nvSpPr>
        <p:spPr>
          <a:xfrm>
            <a:off x="0" y="365126"/>
            <a:ext cx="5057237" cy="535531"/>
          </a:xfrm>
        </p:spPr>
        <p:txBody>
          <a:bodyPr/>
          <a:lstStyle/>
          <a:p>
            <a:r>
              <a:rPr lang="en-GB" dirty="0"/>
              <a:t>A simple door script</a:t>
            </a:r>
          </a:p>
        </p:txBody>
      </p:sp>
      <p:pic>
        <p:nvPicPr>
          <p:cNvPr id="9" name="Picture 8">
            <a:extLst>
              <a:ext uri="{FF2B5EF4-FFF2-40B4-BE49-F238E27FC236}">
                <a16:creationId xmlns:a16="http://schemas.microsoft.com/office/drawing/2014/main" id="{CD514C74-A270-4087-A34C-2E47FF4F86C8}"/>
              </a:ext>
            </a:extLst>
          </p:cNvPr>
          <p:cNvPicPr>
            <a:picLocks noChangeAspect="1"/>
          </p:cNvPicPr>
          <p:nvPr/>
        </p:nvPicPr>
        <p:blipFill>
          <a:blip r:embed="rId2"/>
          <a:stretch>
            <a:fillRect/>
          </a:stretch>
        </p:blipFill>
        <p:spPr>
          <a:xfrm>
            <a:off x="543024" y="1255679"/>
            <a:ext cx="9243062" cy="3203199"/>
          </a:xfrm>
          <a:prstGeom prst="rect">
            <a:avLst/>
          </a:prstGeom>
        </p:spPr>
      </p:pic>
      <p:sp>
        <p:nvSpPr>
          <p:cNvPr id="5" name="Slide Number Placeholder 4">
            <a:extLst>
              <a:ext uri="{FF2B5EF4-FFF2-40B4-BE49-F238E27FC236}">
                <a16:creationId xmlns:a16="http://schemas.microsoft.com/office/drawing/2014/main" id="{E9720CDF-76DD-4E7F-83C1-C77C13789C7D}"/>
              </a:ext>
            </a:extLst>
          </p:cNvPr>
          <p:cNvSpPr>
            <a:spLocks noGrp="1"/>
          </p:cNvSpPr>
          <p:nvPr>
            <p:ph type="sldNum" sz="quarter" idx="12"/>
          </p:nvPr>
        </p:nvSpPr>
        <p:spPr/>
        <p:txBody>
          <a:bodyPr/>
          <a:lstStyle/>
          <a:p>
            <a:fld id="{21C5D830-FC1E-4257-A8C9-800695176662}" type="slidenum">
              <a:rPr lang="en-GB" smtClean="0"/>
              <a:t>14</a:t>
            </a:fld>
            <a:endParaRPr lang="en-GB"/>
          </a:p>
        </p:txBody>
      </p:sp>
    </p:spTree>
    <p:extLst>
      <p:ext uri="{BB962C8B-B14F-4D97-AF65-F5344CB8AC3E}">
        <p14:creationId xmlns:p14="http://schemas.microsoft.com/office/powerpoint/2010/main" val="1128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pPr>
              <a:defRPr/>
            </a:pPr>
            <a:r>
              <a:rPr lang="en-GB" dirty="0"/>
              <a:t>There are two ways of creating a colour object in Unity.</a:t>
            </a:r>
          </a:p>
          <a:p>
            <a:pPr>
              <a:defRPr/>
            </a:pPr>
            <a:r>
              <a:rPr lang="en-GB" dirty="0"/>
              <a:t>Both are quite similar and take values between 0.0 and 1.0.</a:t>
            </a:r>
          </a:p>
          <a:p>
            <a:pPr>
              <a:defRPr/>
            </a:pPr>
            <a:r>
              <a:rPr lang="en-GB" dirty="0"/>
              <a:t>One uses RBGA and the other uses RGB components.</a:t>
            </a:r>
          </a:p>
          <a:p>
            <a:pPr>
              <a:defRPr/>
            </a:pPr>
            <a:endParaRPr lang="en-GB" dirty="0"/>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myColor</a:t>
            </a:r>
            <a:r>
              <a:rPr lang="en-GB" sz="1600" b="1" dirty="0">
                <a:solidFill>
                  <a:srgbClr val="FFFF00"/>
                </a:solidFill>
                <a:latin typeface="Courier New" panose="02070309020205020404" pitchFamily="49" charset="0"/>
                <a:cs typeface="Courier New" panose="02070309020205020404" pitchFamily="49" charset="0"/>
              </a:rPr>
              <a:t> = new </a:t>
            </a: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(r, g, b, a);</a:t>
            </a:r>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myColor</a:t>
            </a:r>
            <a:r>
              <a:rPr lang="en-GB" sz="1600" b="1" dirty="0">
                <a:solidFill>
                  <a:srgbClr val="FFFF00"/>
                </a:solidFill>
                <a:latin typeface="Courier New" panose="02070309020205020404" pitchFamily="49" charset="0"/>
                <a:cs typeface="Courier New" panose="02070309020205020404" pitchFamily="49" charset="0"/>
              </a:rPr>
              <a:t> = new </a:t>
            </a: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(r, g, b);</a:t>
            </a:r>
          </a:p>
          <a:p>
            <a:pPr marL="0" indent="0">
              <a:buNone/>
              <a:defRPr/>
            </a:pPr>
            <a:endParaRPr lang="en-GB" dirty="0"/>
          </a:p>
          <a:p>
            <a:pPr marL="0" indent="0">
              <a:buNone/>
              <a:defRPr/>
            </a:pPr>
            <a:r>
              <a:rPr lang="en-GB" sz="2000" dirty="0">
                <a:hlinkClick r:id="rId2"/>
              </a:rPr>
              <a:t>http://docs.unity3d.com/Documentation/ScriptReference/Color-ctor.html</a:t>
            </a:r>
            <a:endParaRPr lang="en-GB" sz="2000" dirty="0"/>
          </a:p>
          <a:p>
            <a:pPr marL="0" indent="0">
              <a:buNone/>
              <a:defRPr/>
            </a:pPr>
            <a:endParaRPr lang="en-GB" dirty="0"/>
          </a:p>
          <a:p>
            <a:pPr marL="0" indent="0">
              <a:buNone/>
              <a:defRPr/>
            </a:pPr>
            <a:r>
              <a:rPr lang="en-GB" dirty="0"/>
              <a:t>E.g. to make yellow:</a:t>
            </a:r>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myColor</a:t>
            </a:r>
            <a:r>
              <a:rPr lang="en-GB" sz="1600" b="1" dirty="0">
                <a:solidFill>
                  <a:srgbClr val="FFFF00"/>
                </a:solidFill>
                <a:latin typeface="Courier New" panose="02070309020205020404" pitchFamily="49" charset="0"/>
                <a:cs typeface="Courier New" panose="02070309020205020404" pitchFamily="49" charset="0"/>
              </a:rPr>
              <a:t> = new </a:t>
            </a: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(0.0f, 1.0f, 1.0f);</a:t>
            </a:r>
          </a:p>
          <a:p>
            <a:pPr marL="0" indent="0">
              <a:buNone/>
              <a:defRPr/>
            </a:pPr>
            <a:endParaRPr lang="en-GB" b="1" dirty="0">
              <a:latin typeface="Courier New" panose="02070309020205020404" pitchFamily="49" charset="0"/>
              <a:cs typeface="Courier New" panose="02070309020205020404" pitchFamily="49" charset="0"/>
            </a:endParaRPr>
          </a:p>
          <a:p>
            <a:pPr>
              <a:defRPr/>
            </a:pPr>
            <a:r>
              <a:rPr lang="en-GB" dirty="0"/>
              <a:t>Note that some colours are predefined e.g. </a:t>
            </a:r>
            <a:r>
              <a:rPr lang="en-GB" dirty="0" err="1"/>
              <a:t>Color.yellow</a:t>
            </a:r>
            <a:endParaRPr lang="en-GB" dirty="0"/>
          </a:p>
          <a:p>
            <a:endParaRPr lang="en-GB" dirty="0"/>
          </a:p>
        </p:txBody>
      </p:sp>
      <p:sp>
        <p:nvSpPr>
          <p:cNvPr id="2" name="Title 1"/>
          <p:cNvSpPr>
            <a:spLocks noGrp="1"/>
          </p:cNvSpPr>
          <p:nvPr>
            <p:ph type="title"/>
          </p:nvPr>
        </p:nvSpPr>
        <p:spPr>
          <a:xfrm>
            <a:off x="0" y="365126"/>
            <a:ext cx="6073541" cy="535531"/>
          </a:xfrm>
        </p:spPr>
        <p:txBody>
          <a:bodyPr/>
          <a:lstStyle/>
          <a:p>
            <a:r>
              <a:rPr lang="en-GB" dirty="0"/>
              <a:t>Unity and the </a:t>
            </a:r>
            <a:r>
              <a:rPr lang="en-GB" dirty="0" err="1"/>
              <a:t>Color</a:t>
            </a:r>
            <a:r>
              <a:rPr lang="en-GB" dirty="0"/>
              <a:t> class</a:t>
            </a:r>
          </a:p>
        </p:txBody>
      </p:sp>
      <p:sp>
        <p:nvSpPr>
          <p:cNvPr id="5" name="Slide Number Placeholder 4">
            <a:extLst>
              <a:ext uri="{FF2B5EF4-FFF2-40B4-BE49-F238E27FC236}">
                <a16:creationId xmlns:a16="http://schemas.microsoft.com/office/drawing/2014/main" id="{9EA6CB90-262B-4DD3-84A1-6FB5DDA8B689}"/>
              </a:ext>
            </a:extLst>
          </p:cNvPr>
          <p:cNvSpPr>
            <a:spLocks noGrp="1"/>
          </p:cNvSpPr>
          <p:nvPr>
            <p:ph type="sldNum" sz="quarter" idx="12"/>
          </p:nvPr>
        </p:nvSpPr>
        <p:spPr/>
        <p:txBody>
          <a:bodyPr/>
          <a:lstStyle/>
          <a:p>
            <a:fld id="{21C5D830-FC1E-4257-A8C9-800695176662}" type="slidenum">
              <a:rPr lang="en-GB" smtClean="0"/>
              <a:t>15</a:t>
            </a:fld>
            <a:endParaRPr lang="en-GB"/>
          </a:p>
        </p:txBody>
      </p:sp>
    </p:spTree>
    <p:extLst>
      <p:ext uri="{BB962C8B-B14F-4D97-AF65-F5344CB8AC3E}">
        <p14:creationId xmlns:p14="http://schemas.microsoft.com/office/powerpoint/2010/main" val="39451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2" name="Title 1"/>
          <p:cNvSpPr>
            <a:spLocks noGrp="1"/>
          </p:cNvSpPr>
          <p:nvPr>
            <p:ph type="title"/>
          </p:nvPr>
        </p:nvSpPr>
        <p:spPr>
          <a:xfrm>
            <a:off x="0" y="365126"/>
            <a:ext cx="7044961" cy="535531"/>
          </a:xfrm>
        </p:spPr>
        <p:txBody>
          <a:bodyPr/>
          <a:lstStyle/>
          <a:p>
            <a:r>
              <a:rPr lang="en-GB" dirty="0"/>
              <a:t>Adding a colour data member</a:t>
            </a:r>
          </a:p>
        </p:txBody>
      </p:sp>
      <p:pic>
        <p:nvPicPr>
          <p:cNvPr id="8" name="Picture 7">
            <a:extLst>
              <a:ext uri="{FF2B5EF4-FFF2-40B4-BE49-F238E27FC236}">
                <a16:creationId xmlns:a16="http://schemas.microsoft.com/office/drawing/2014/main" id="{F0215BEA-5398-4833-AF4F-0C04D69A344C}"/>
              </a:ext>
            </a:extLst>
          </p:cNvPr>
          <p:cNvPicPr>
            <a:picLocks noChangeAspect="1"/>
          </p:cNvPicPr>
          <p:nvPr/>
        </p:nvPicPr>
        <p:blipFill>
          <a:blip r:embed="rId2"/>
          <a:stretch>
            <a:fillRect/>
          </a:stretch>
        </p:blipFill>
        <p:spPr>
          <a:xfrm>
            <a:off x="614656" y="1353580"/>
            <a:ext cx="6261727" cy="2417141"/>
          </a:xfrm>
          <a:prstGeom prst="rect">
            <a:avLst/>
          </a:prstGeom>
        </p:spPr>
      </p:pic>
      <p:sp>
        <p:nvSpPr>
          <p:cNvPr id="5" name="Slide Number Placeholder 4">
            <a:extLst>
              <a:ext uri="{FF2B5EF4-FFF2-40B4-BE49-F238E27FC236}">
                <a16:creationId xmlns:a16="http://schemas.microsoft.com/office/drawing/2014/main" id="{F6A65963-6E85-4627-9046-902A8CAFDC70}"/>
              </a:ext>
            </a:extLst>
          </p:cNvPr>
          <p:cNvSpPr>
            <a:spLocks noGrp="1"/>
          </p:cNvSpPr>
          <p:nvPr>
            <p:ph type="sldNum" sz="quarter" idx="12"/>
          </p:nvPr>
        </p:nvSpPr>
        <p:spPr/>
        <p:txBody>
          <a:bodyPr/>
          <a:lstStyle/>
          <a:p>
            <a:fld id="{21C5D830-FC1E-4257-A8C9-800695176662}" type="slidenum">
              <a:rPr lang="en-GB" smtClean="0"/>
              <a:t>16</a:t>
            </a:fld>
            <a:endParaRPr lang="en-GB"/>
          </a:p>
        </p:txBody>
      </p:sp>
    </p:spTree>
    <p:extLst>
      <p:ext uri="{BB962C8B-B14F-4D97-AF65-F5344CB8AC3E}">
        <p14:creationId xmlns:p14="http://schemas.microsoft.com/office/powerpoint/2010/main" val="262939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838200" y="1080654"/>
            <a:ext cx="10515600" cy="5275695"/>
          </a:xfrm>
        </p:spPr>
        <p:txBody>
          <a:bodyPr>
            <a:normAutofit/>
          </a:bodyPr>
          <a:lstStyle/>
          <a:p>
            <a:r>
              <a:rPr lang="en-GB" dirty="0"/>
              <a:t>There are several useful functions you can use in Unity to access objects (and their components) in your scripts.</a:t>
            </a:r>
          </a:p>
          <a:p>
            <a:endParaRPr lang="en-GB" sz="1000" dirty="0"/>
          </a:p>
          <a:p>
            <a:pPr marL="400050" lvl="1" indent="0">
              <a:buNone/>
            </a:pPr>
            <a:r>
              <a:rPr lang="en-GB" b="1" dirty="0" err="1">
                <a:solidFill>
                  <a:srgbClr val="FFFF00"/>
                </a:solidFill>
                <a:latin typeface="Courier New" pitchFamily="49" charset="0"/>
                <a:cs typeface="Courier New" pitchFamily="49" charset="0"/>
              </a:rPr>
              <a:t>GameObject.Find</a:t>
            </a:r>
            <a:r>
              <a:rPr lang="en-GB" b="1" dirty="0">
                <a:solidFill>
                  <a:srgbClr val="FFFF00"/>
                </a:solidFill>
                <a:latin typeface="Courier New" pitchFamily="49" charset="0"/>
                <a:cs typeface="Courier New" pitchFamily="49" charset="0"/>
              </a:rPr>
              <a:t>("</a:t>
            </a:r>
            <a:r>
              <a:rPr lang="en-GB" b="1" dirty="0" err="1">
                <a:solidFill>
                  <a:srgbClr val="FFFF00"/>
                </a:solidFill>
                <a:latin typeface="Courier New" pitchFamily="49" charset="0"/>
                <a:cs typeface="Courier New" pitchFamily="49" charset="0"/>
              </a:rPr>
              <a:t>MyName</a:t>
            </a:r>
            <a:r>
              <a:rPr lang="en-GB" b="1" dirty="0">
                <a:solidFill>
                  <a:srgbClr val="FFFF00"/>
                </a:solidFill>
                <a:latin typeface="Courier New" pitchFamily="49" charset="0"/>
                <a:cs typeface="Courier New" pitchFamily="49" charset="0"/>
              </a:rPr>
              <a:t>");</a:t>
            </a:r>
          </a:p>
          <a:p>
            <a:pPr marL="400050" lvl="1" indent="0">
              <a:buNone/>
            </a:pPr>
            <a:endParaRPr lang="en-GB" b="1" dirty="0">
              <a:solidFill>
                <a:srgbClr val="FFFF00"/>
              </a:solidFill>
              <a:latin typeface="Courier New" pitchFamily="49" charset="0"/>
              <a:cs typeface="Courier New" pitchFamily="49" charset="0"/>
              <a:hlinkClick r:id="rId2"/>
            </a:endParaRPr>
          </a:p>
          <a:p>
            <a:pPr marL="400050" lvl="1" indent="0">
              <a:buNone/>
            </a:pPr>
            <a:r>
              <a:rPr lang="en-GB" b="1" dirty="0" err="1">
                <a:solidFill>
                  <a:srgbClr val="FFFF00"/>
                </a:solidFill>
                <a:latin typeface="Courier New" pitchFamily="49" charset="0"/>
                <a:cs typeface="Courier New" pitchFamily="49" charset="0"/>
              </a:rPr>
              <a:t>GameObject.FindWithTag</a:t>
            </a:r>
            <a:r>
              <a:rPr lang="en-GB" b="1" dirty="0">
                <a:solidFill>
                  <a:srgbClr val="FFFF00"/>
                </a:solidFill>
                <a:latin typeface="Courier New" pitchFamily="49" charset="0"/>
                <a:cs typeface="Courier New" pitchFamily="49" charset="0"/>
              </a:rPr>
              <a:t>("</a:t>
            </a:r>
            <a:r>
              <a:rPr lang="en-GB" b="1" dirty="0" err="1">
                <a:solidFill>
                  <a:srgbClr val="FFFF00"/>
                </a:solidFill>
                <a:latin typeface="Courier New" pitchFamily="49" charset="0"/>
                <a:cs typeface="Courier New" pitchFamily="49" charset="0"/>
              </a:rPr>
              <a:t>MyTag</a:t>
            </a:r>
            <a:r>
              <a:rPr lang="en-GB" b="1" dirty="0">
                <a:solidFill>
                  <a:srgbClr val="FFFF00"/>
                </a:solidFill>
                <a:latin typeface="Courier New" pitchFamily="49" charset="0"/>
                <a:cs typeface="Courier New" pitchFamily="49" charset="0"/>
              </a:rPr>
              <a:t>");</a:t>
            </a:r>
          </a:p>
          <a:p>
            <a:pPr marL="400050" lvl="1" indent="0">
              <a:buNone/>
            </a:pPr>
            <a:endParaRPr lang="en-GB" b="1" dirty="0">
              <a:solidFill>
                <a:srgbClr val="FFFF00"/>
              </a:solidFill>
              <a:latin typeface="Courier New" pitchFamily="49" charset="0"/>
              <a:cs typeface="Courier New" pitchFamily="49" charset="0"/>
            </a:endParaRPr>
          </a:p>
          <a:p>
            <a:pPr marL="400050" lvl="1" indent="0">
              <a:buNone/>
            </a:pPr>
            <a:r>
              <a:rPr lang="en-GB" b="1" dirty="0" err="1">
                <a:solidFill>
                  <a:srgbClr val="FFFF00"/>
                </a:solidFill>
                <a:latin typeface="Courier New" pitchFamily="49" charset="0"/>
                <a:cs typeface="Courier New" pitchFamily="49" charset="0"/>
              </a:rPr>
              <a:t>GameObject.FindGameObjectsWithTag</a:t>
            </a:r>
            <a:r>
              <a:rPr lang="en-GB" b="1" dirty="0">
                <a:solidFill>
                  <a:srgbClr val="FFFF00"/>
                </a:solidFill>
                <a:latin typeface="Courier New" pitchFamily="49" charset="0"/>
                <a:cs typeface="Courier New" pitchFamily="49" charset="0"/>
              </a:rPr>
              <a:t>("</a:t>
            </a:r>
            <a:r>
              <a:rPr lang="en-GB" b="1" dirty="0" err="1">
                <a:solidFill>
                  <a:srgbClr val="FFFF00"/>
                </a:solidFill>
                <a:latin typeface="Courier New" pitchFamily="49" charset="0"/>
                <a:cs typeface="Courier New" pitchFamily="49" charset="0"/>
              </a:rPr>
              <a:t>MyTag</a:t>
            </a:r>
            <a:r>
              <a:rPr lang="en-GB" b="1" dirty="0">
                <a:solidFill>
                  <a:srgbClr val="FFFF00"/>
                </a:solidFill>
                <a:latin typeface="Courier New" pitchFamily="49" charset="0"/>
                <a:cs typeface="Courier New" pitchFamily="49" charset="0"/>
              </a:rPr>
              <a:t>");</a:t>
            </a:r>
          </a:p>
          <a:p>
            <a:endParaRPr lang="en-GB" sz="900" dirty="0"/>
          </a:p>
          <a:p>
            <a:r>
              <a:rPr lang="en-GB" dirty="0"/>
              <a:t>Note: you should not execute any of these accessors every update for performance reasons!!!</a:t>
            </a:r>
          </a:p>
          <a:p>
            <a:r>
              <a:rPr lang="en-GB" dirty="0"/>
              <a:t>For one thing, the chances are that the reference never or rarely changes once it is set.</a:t>
            </a:r>
          </a:p>
          <a:p>
            <a:r>
              <a:rPr lang="en-GB" dirty="0"/>
              <a:t>Also, searching is a time-consuming activity for a computer.</a:t>
            </a:r>
          </a:p>
          <a:p>
            <a:r>
              <a:rPr lang="en-GB" dirty="0"/>
              <a:t>There are many schemes for improving search times but none are simple.</a:t>
            </a:r>
          </a:p>
          <a:p>
            <a:endParaRPr lang="en-GB" dirty="0"/>
          </a:p>
          <a:p>
            <a:endParaRPr lang="en-GB" dirty="0"/>
          </a:p>
          <a:p>
            <a:endParaRPr lang="en-GB" dirty="0"/>
          </a:p>
        </p:txBody>
      </p:sp>
      <p:sp>
        <p:nvSpPr>
          <p:cNvPr id="2" name="Title 1"/>
          <p:cNvSpPr>
            <a:spLocks noGrp="1"/>
          </p:cNvSpPr>
          <p:nvPr>
            <p:ph type="title"/>
          </p:nvPr>
        </p:nvSpPr>
        <p:spPr>
          <a:xfrm>
            <a:off x="0" y="365126"/>
            <a:ext cx="8463618" cy="535531"/>
          </a:xfrm>
        </p:spPr>
        <p:txBody>
          <a:bodyPr/>
          <a:lstStyle/>
          <a:p>
            <a:r>
              <a:rPr lang="en-GB" dirty="0"/>
              <a:t>Accessing </a:t>
            </a:r>
            <a:r>
              <a:rPr lang="en-GB" dirty="0" err="1"/>
              <a:t>GameObjects</a:t>
            </a:r>
            <a:r>
              <a:rPr lang="en-GB" dirty="0"/>
              <a:t> in the scene</a:t>
            </a:r>
          </a:p>
        </p:txBody>
      </p:sp>
      <p:sp>
        <p:nvSpPr>
          <p:cNvPr id="5" name="Slide Number Placeholder 4">
            <a:extLst>
              <a:ext uri="{FF2B5EF4-FFF2-40B4-BE49-F238E27FC236}">
                <a16:creationId xmlns:a16="http://schemas.microsoft.com/office/drawing/2014/main" id="{A29C9B04-2354-40D1-B565-4468D66B5DCF}"/>
              </a:ext>
            </a:extLst>
          </p:cNvPr>
          <p:cNvSpPr>
            <a:spLocks noGrp="1"/>
          </p:cNvSpPr>
          <p:nvPr>
            <p:ph type="sldNum" sz="quarter" idx="12"/>
          </p:nvPr>
        </p:nvSpPr>
        <p:spPr/>
        <p:txBody>
          <a:bodyPr/>
          <a:lstStyle/>
          <a:p>
            <a:fld id="{21C5D830-FC1E-4257-A8C9-800695176662}" type="slidenum">
              <a:rPr lang="en-GB" smtClean="0"/>
              <a:t>17</a:t>
            </a:fld>
            <a:endParaRPr lang="en-GB"/>
          </a:p>
        </p:txBody>
      </p:sp>
    </p:spTree>
    <p:extLst>
      <p:ext uri="{BB962C8B-B14F-4D97-AF65-F5344CB8AC3E}">
        <p14:creationId xmlns:p14="http://schemas.microsoft.com/office/powerpoint/2010/main" val="143256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You should store a reference (basically a pointer) to these in your class and assign the </a:t>
            </a:r>
            <a:r>
              <a:rPr lang="en-GB" dirty="0" err="1"/>
              <a:t>GameObject</a:t>
            </a:r>
            <a:r>
              <a:rPr lang="en-GB" dirty="0"/>
              <a:t> to it in the Awake method:</a:t>
            </a:r>
          </a:p>
          <a:p>
            <a:endParaRPr lang="en-GB" sz="1000" dirty="0"/>
          </a:p>
          <a:p>
            <a:pPr marL="0" indent="0" defTabSz="360000">
              <a:lnSpc>
                <a:spcPct val="100000"/>
              </a:lnSpc>
              <a:spcBef>
                <a:spcPts val="0"/>
              </a:spcBef>
              <a:buNone/>
              <a:defRPr/>
            </a:pPr>
            <a:r>
              <a:rPr lang="en-GB" b="1" dirty="0">
                <a:solidFill>
                  <a:srgbClr val="FFFF00"/>
                </a:solidFill>
                <a:latin typeface="Courier New" panose="02070309020205020404" pitchFamily="49" charset="0"/>
                <a:cs typeface="Courier New" panose="02070309020205020404" pitchFamily="49" charset="0"/>
              </a:rPr>
              <a:t>private </a:t>
            </a:r>
            <a:r>
              <a:rPr lang="en-GB" b="1" dirty="0" err="1">
                <a:solidFill>
                  <a:srgbClr val="FFFF00"/>
                </a:solidFill>
                <a:latin typeface="Courier New" panose="02070309020205020404" pitchFamily="49" charset="0"/>
                <a:cs typeface="Courier New" panose="02070309020205020404" pitchFamily="49" charset="0"/>
              </a:rPr>
              <a:t>GameObject</a:t>
            </a:r>
            <a:r>
              <a:rPr lang="en-GB" b="1" dirty="0">
                <a:solidFill>
                  <a:srgbClr val="FFFF00"/>
                </a:solidFill>
                <a:latin typeface="Courier New" panose="02070309020205020404" pitchFamily="49" charset="0"/>
                <a:cs typeface="Courier New" panose="02070309020205020404" pitchFamily="49" charset="0"/>
              </a:rPr>
              <a:t> go;</a:t>
            </a:r>
          </a:p>
          <a:p>
            <a:pPr marL="0" indent="0" defTabSz="360000">
              <a:lnSpc>
                <a:spcPct val="100000"/>
              </a:lnSpc>
              <a:spcBef>
                <a:spcPts val="0"/>
              </a:spcBef>
              <a:buNone/>
              <a:defRPr/>
            </a:pPr>
            <a:endParaRPr lang="en-GB"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defRPr/>
            </a:pPr>
            <a:r>
              <a:rPr lang="en-GB" b="1" dirty="0">
                <a:solidFill>
                  <a:srgbClr val="FFFF00"/>
                </a:solidFill>
                <a:latin typeface="Courier New" panose="02070309020205020404" pitchFamily="49" charset="0"/>
                <a:cs typeface="Courier New" panose="02070309020205020404" pitchFamily="49" charset="0"/>
              </a:rPr>
              <a:t>void Awake()</a:t>
            </a:r>
          </a:p>
          <a:p>
            <a:pPr marL="0" indent="0" defTabSz="360000">
              <a:lnSpc>
                <a:spcPct val="100000"/>
              </a:lnSpc>
              <a:spcBef>
                <a:spcPts val="0"/>
              </a:spcBef>
              <a:buNone/>
              <a:defRPr/>
            </a:pPr>
            <a:r>
              <a:rPr lang="en-GB" b="1" dirty="0">
                <a:solidFill>
                  <a:srgbClr val="FFFF00"/>
                </a:solidFill>
                <a:latin typeface="Courier New" panose="02070309020205020404" pitchFamily="49" charset="0"/>
                <a:cs typeface="Courier New" panose="02070309020205020404" pitchFamily="49" charset="0"/>
              </a:rPr>
              <a:t>{</a:t>
            </a:r>
          </a:p>
          <a:p>
            <a:pPr marL="0" indent="0" defTabSz="360000">
              <a:lnSpc>
                <a:spcPct val="100000"/>
              </a:lnSpc>
              <a:spcBef>
                <a:spcPts val="0"/>
              </a:spcBef>
              <a:buNone/>
              <a:defRPr/>
            </a:pPr>
            <a:r>
              <a:rPr lang="en-GB" sz="1800" b="1" dirty="0">
                <a:solidFill>
                  <a:srgbClr val="FFFF00"/>
                </a:solidFill>
                <a:latin typeface="Courier New" panose="02070309020205020404" pitchFamily="49" charset="0"/>
                <a:cs typeface="Courier New" panose="02070309020205020404" pitchFamily="49" charset="0"/>
              </a:rPr>
              <a:t>	go = </a:t>
            </a:r>
            <a:r>
              <a:rPr lang="en-GB" sz="1800" b="1" dirty="0" err="1">
                <a:solidFill>
                  <a:srgbClr val="FFFF00"/>
                </a:solidFill>
                <a:latin typeface="Courier New" panose="02070309020205020404" pitchFamily="49" charset="0"/>
                <a:cs typeface="Courier New" panose="02070309020205020404" pitchFamily="49" charset="0"/>
              </a:rPr>
              <a:t>GameObject.Find</a:t>
            </a:r>
            <a:r>
              <a:rPr lang="en-GB" sz="1800" b="1" dirty="0">
                <a:solidFill>
                  <a:srgbClr val="FFFF00"/>
                </a:solidFill>
                <a:latin typeface="Courier New" panose="02070309020205020404" pitchFamily="49" charset="0"/>
                <a:cs typeface="Courier New" panose="02070309020205020404" pitchFamily="49" charset="0"/>
              </a:rPr>
              <a:t>("</a:t>
            </a:r>
            <a:r>
              <a:rPr lang="en-GB" sz="1800" b="1" dirty="0" err="1">
                <a:solidFill>
                  <a:srgbClr val="FFFF00"/>
                </a:solidFill>
                <a:latin typeface="Courier New" panose="02070309020205020404" pitchFamily="49" charset="0"/>
                <a:cs typeface="Courier New" panose="02070309020205020404" pitchFamily="49" charset="0"/>
              </a:rPr>
              <a:t>MyName</a:t>
            </a:r>
            <a:r>
              <a:rPr lang="en-GB" sz="1800" b="1" dirty="0">
                <a:solidFill>
                  <a:srgbClr val="FFFF00"/>
                </a:solidFill>
                <a:latin typeface="Courier New" panose="02070309020205020404" pitchFamily="49" charset="0"/>
                <a:cs typeface="Courier New" panose="02070309020205020404" pitchFamily="49" charset="0"/>
              </a:rPr>
              <a:t>");</a:t>
            </a:r>
          </a:p>
          <a:p>
            <a:pPr marL="0" indent="0" defTabSz="360000">
              <a:lnSpc>
                <a:spcPct val="100000"/>
              </a:lnSpc>
              <a:spcBef>
                <a:spcPts val="0"/>
              </a:spcBef>
              <a:buNone/>
              <a:defRPr/>
            </a:pPr>
            <a:r>
              <a:rPr lang="en-GB" b="1" dirty="0">
                <a:solidFill>
                  <a:srgbClr val="FFFF00"/>
                </a:solidFill>
                <a:latin typeface="Courier New" panose="02070309020205020404" pitchFamily="49" charset="0"/>
                <a:cs typeface="Courier New" panose="02070309020205020404" pitchFamily="49" charset="0"/>
              </a:rPr>
              <a:t>}</a:t>
            </a:r>
          </a:p>
          <a:p>
            <a:endParaRPr lang="en-GB" dirty="0"/>
          </a:p>
        </p:txBody>
      </p:sp>
      <p:sp>
        <p:nvSpPr>
          <p:cNvPr id="6" name="Title 5"/>
          <p:cNvSpPr>
            <a:spLocks noGrp="1"/>
          </p:cNvSpPr>
          <p:nvPr>
            <p:ph type="title"/>
          </p:nvPr>
        </p:nvSpPr>
        <p:spPr/>
        <p:txBody>
          <a:bodyPr/>
          <a:lstStyle/>
          <a:p>
            <a:r>
              <a:rPr lang="en-GB" dirty="0"/>
              <a:t>Accessing </a:t>
            </a:r>
            <a:r>
              <a:rPr lang="en-GB" dirty="0" err="1"/>
              <a:t>GameObjects</a:t>
            </a:r>
            <a:r>
              <a:rPr lang="en-GB" dirty="0"/>
              <a:t> in the scene</a:t>
            </a:r>
          </a:p>
        </p:txBody>
      </p:sp>
      <p:sp>
        <p:nvSpPr>
          <p:cNvPr id="4" name="Slide Number Placeholder 3">
            <a:extLst>
              <a:ext uri="{FF2B5EF4-FFF2-40B4-BE49-F238E27FC236}">
                <a16:creationId xmlns:a16="http://schemas.microsoft.com/office/drawing/2014/main" id="{46B2FBD3-6101-4412-B616-D4EEA630E506}"/>
              </a:ext>
            </a:extLst>
          </p:cNvPr>
          <p:cNvSpPr>
            <a:spLocks noGrp="1"/>
          </p:cNvSpPr>
          <p:nvPr>
            <p:ph type="sldNum" sz="quarter" idx="12"/>
          </p:nvPr>
        </p:nvSpPr>
        <p:spPr/>
        <p:txBody>
          <a:bodyPr/>
          <a:lstStyle/>
          <a:p>
            <a:fld id="{21C5D830-FC1E-4257-A8C9-800695176662}" type="slidenum">
              <a:rPr lang="en-GB" smtClean="0"/>
              <a:t>18</a:t>
            </a:fld>
            <a:endParaRPr lang="en-GB"/>
          </a:p>
        </p:txBody>
      </p:sp>
    </p:spTree>
    <p:extLst>
      <p:ext uri="{BB962C8B-B14F-4D97-AF65-F5344CB8AC3E}">
        <p14:creationId xmlns:p14="http://schemas.microsoft.com/office/powerpoint/2010/main" val="1249469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pPr marL="0" indent="0" defTabSz="360000">
              <a:lnSpc>
                <a:spcPct val="100000"/>
              </a:lnSpc>
              <a:spcBef>
                <a:spcPts val="0"/>
              </a:spcBef>
              <a:buNone/>
            </a:pPr>
            <a:endParaRPr lang="en-GB" dirty="0">
              <a:solidFill>
                <a:srgbClr val="FFFF00"/>
              </a:solidFill>
              <a:latin typeface="Courier New" pitchFamily="49" charset="0"/>
              <a:cs typeface="Courier New" pitchFamily="49" charset="0"/>
            </a:endParaRPr>
          </a:p>
          <a:p>
            <a:pPr marL="0" indent="0" defTabSz="360000">
              <a:lnSpc>
                <a:spcPct val="100000"/>
              </a:lnSpc>
              <a:spcBef>
                <a:spcPts val="0"/>
              </a:spcBef>
              <a:buNone/>
            </a:pPr>
            <a:r>
              <a:rPr lang="en-GB" dirty="0">
                <a:solidFill>
                  <a:srgbClr val="FFFF00"/>
                </a:solidFill>
                <a:latin typeface="Courier New" pitchFamily="49" charset="0"/>
                <a:cs typeface="Courier New" pitchFamily="49" charset="0"/>
              </a:rPr>
              <a:t>// using Find (this goes inside a method)</a:t>
            </a:r>
          </a:p>
          <a:p>
            <a:pPr marL="0" indent="0" defTabSz="360000">
              <a:lnSpc>
                <a:spcPct val="100000"/>
              </a:lnSpc>
              <a:spcBef>
                <a:spcPts val="0"/>
              </a:spcBef>
              <a:buNone/>
            </a:pPr>
            <a:endParaRPr lang="en-GB" sz="1100" dirty="0">
              <a:solidFill>
                <a:srgbClr val="FFFF00"/>
              </a:solidFill>
              <a:latin typeface="Courier New" pitchFamily="49" charset="0"/>
              <a:cs typeface="Courier New" pitchFamily="49" charset="0"/>
            </a:endParaRPr>
          </a:p>
          <a:p>
            <a:pPr marL="0" indent="0" defTabSz="360000">
              <a:lnSpc>
                <a:spcPct val="100000"/>
              </a:lnSpc>
              <a:spcBef>
                <a:spcPts val="0"/>
              </a:spcBef>
              <a:buNone/>
            </a:pPr>
            <a:r>
              <a:rPr lang="en-GB" b="1" dirty="0" err="1">
                <a:solidFill>
                  <a:srgbClr val="FFFF00"/>
                </a:solidFill>
                <a:latin typeface="Courier New" pitchFamily="49" charset="0"/>
                <a:cs typeface="Courier New" pitchFamily="49" charset="0"/>
              </a:rPr>
              <a:t>GameObject</a:t>
            </a:r>
            <a:r>
              <a:rPr lang="en-GB" b="1" dirty="0">
                <a:solidFill>
                  <a:srgbClr val="FFFF00"/>
                </a:solidFill>
                <a:latin typeface="Courier New" pitchFamily="49" charset="0"/>
                <a:cs typeface="Courier New" pitchFamily="49" charset="0"/>
              </a:rPr>
              <a:t> </a:t>
            </a:r>
            <a:r>
              <a:rPr lang="en-GB" b="1" dirty="0" err="1">
                <a:solidFill>
                  <a:srgbClr val="FFFF00"/>
                </a:solidFill>
                <a:latin typeface="Courier New" pitchFamily="49" charset="0"/>
                <a:cs typeface="Courier New" pitchFamily="49" charset="0"/>
              </a:rPr>
              <a:t>myObject</a:t>
            </a:r>
            <a:r>
              <a:rPr lang="en-GB" b="1" dirty="0">
                <a:solidFill>
                  <a:srgbClr val="FFFF00"/>
                </a:solidFill>
                <a:latin typeface="Courier New" pitchFamily="49" charset="0"/>
                <a:cs typeface="Courier New" pitchFamily="49" charset="0"/>
              </a:rPr>
              <a:t> = </a:t>
            </a:r>
            <a:r>
              <a:rPr lang="en-GB" b="1" dirty="0" err="1">
                <a:solidFill>
                  <a:srgbClr val="FFFF00"/>
                </a:solidFill>
                <a:latin typeface="Courier New" pitchFamily="49" charset="0"/>
                <a:cs typeface="Courier New" pitchFamily="49" charset="0"/>
              </a:rPr>
              <a:t>GameObject.Find</a:t>
            </a:r>
            <a:r>
              <a:rPr lang="en-GB" b="1" dirty="0">
                <a:solidFill>
                  <a:srgbClr val="FFFF00"/>
                </a:solidFill>
                <a:latin typeface="Courier New" pitchFamily="49" charset="0"/>
                <a:cs typeface="Courier New" pitchFamily="49" charset="0"/>
              </a:rPr>
              <a:t>("</a:t>
            </a:r>
            <a:r>
              <a:rPr lang="en-GB" b="1" dirty="0" err="1">
                <a:solidFill>
                  <a:srgbClr val="FFFF00"/>
                </a:solidFill>
                <a:latin typeface="Courier New" pitchFamily="49" charset="0"/>
                <a:cs typeface="Courier New" pitchFamily="49" charset="0"/>
              </a:rPr>
              <a:t>MyName</a:t>
            </a:r>
            <a:r>
              <a:rPr lang="en-GB" b="1" dirty="0">
                <a:solidFill>
                  <a:srgbClr val="FFFF00"/>
                </a:solidFill>
                <a:latin typeface="Courier New" pitchFamily="49" charset="0"/>
                <a:cs typeface="Courier New" pitchFamily="49" charset="0"/>
              </a:rPr>
              <a:t>");</a:t>
            </a:r>
          </a:p>
          <a:p>
            <a:pPr marL="0" indent="0" defTabSz="360000">
              <a:lnSpc>
                <a:spcPct val="100000"/>
              </a:lnSpc>
              <a:spcBef>
                <a:spcPts val="0"/>
              </a:spcBef>
              <a:buNone/>
            </a:pPr>
            <a:endParaRPr lang="en-GB" b="1" dirty="0">
              <a:solidFill>
                <a:srgbClr val="FFFF00"/>
              </a:solidFill>
              <a:latin typeface="Courier New" pitchFamily="49" charset="0"/>
              <a:cs typeface="Courier New" pitchFamily="49" charset="0"/>
            </a:endParaRPr>
          </a:p>
          <a:p>
            <a:pPr marL="0" indent="0" defTabSz="360000">
              <a:lnSpc>
                <a:spcPct val="100000"/>
              </a:lnSpc>
              <a:spcBef>
                <a:spcPts val="0"/>
              </a:spcBef>
              <a:buNone/>
            </a:pPr>
            <a:endParaRPr lang="en-GB" b="1" dirty="0">
              <a:solidFill>
                <a:srgbClr val="FFFF00"/>
              </a:solidFill>
              <a:latin typeface="Courier New" pitchFamily="49" charset="0"/>
              <a:cs typeface="Courier New" pitchFamily="49" charset="0"/>
            </a:endParaRPr>
          </a:p>
          <a:p>
            <a:pPr marL="0" indent="0" defTabSz="360000">
              <a:lnSpc>
                <a:spcPct val="100000"/>
              </a:lnSpc>
              <a:spcBef>
                <a:spcPts val="0"/>
              </a:spcBef>
              <a:buNone/>
            </a:pPr>
            <a:r>
              <a:rPr lang="en-GB" dirty="0">
                <a:solidFill>
                  <a:srgbClr val="FFFF00"/>
                </a:solidFill>
                <a:latin typeface="Courier New" pitchFamily="49" charset="0"/>
                <a:cs typeface="Courier New" pitchFamily="49" charset="0"/>
              </a:rPr>
              <a:t>// using </a:t>
            </a:r>
            <a:r>
              <a:rPr lang="en-GB" dirty="0" err="1">
                <a:solidFill>
                  <a:srgbClr val="FFFF00"/>
                </a:solidFill>
                <a:latin typeface="Courier New" pitchFamily="49" charset="0"/>
                <a:cs typeface="Courier New" pitchFamily="49" charset="0"/>
              </a:rPr>
              <a:t>FindWithTag</a:t>
            </a:r>
            <a:r>
              <a:rPr lang="en-GB" dirty="0">
                <a:solidFill>
                  <a:srgbClr val="FFFF00"/>
                </a:solidFill>
                <a:latin typeface="Courier New" pitchFamily="49" charset="0"/>
                <a:cs typeface="Courier New" pitchFamily="49" charset="0"/>
              </a:rPr>
              <a:t> (this goes inside a method)</a:t>
            </a:r>
          </a:p>
          <a:p>
            <a:pPr marL="0" indent="0" defTabSz="360000">
              <a:lnSpc>
                <a:spcPct val="100000"/>
              </a:lnSpc>
              <a:spcBef>
                <a:spcPts val="0"/>
              </a:spcBef>
              <a:buNone/>
            </a:pPr>
            <a:endParaRPr lang="en-GB" sz="1100" dirty="0">
              <a:solidFill>
                <a:srgbClr val="FFFF00"/>
              </a:solidFill>
              <a:latin typeface="Courier New" pitchFamily="49" charset="0"/>
              <a:cs typeface="Courier New" pitchFamily="49" charset="0"/>
            </a:endParaRPr>
          </a:p>
          <a:p>
            <a:pPr marL="0" indent="0" defTabSz="360000">
              <a:lnSpc>
                <a:spcPct val="100000"/>
              </a:lnSpc>
              <a:spcBef>
                <a:spcPts val="0"/>
              </a:spcBef>
              <a:buNone/>
            </a:pPr>
            <a:r>
              <a:rPr lang="en-GB" b="1" dirty="0" err="1">
                <a:solidFill>
                  <a:srgbClr val="FFFF00"/>
                </a:solidFill>
                <a:latin typeface="Courier New" pitchFamily="49" charset="0"/>
                <a:cs typeface="Courier New" pitchFamily="49" charset="0"/>
              </a:rPr>
              <a:t>GameObject</a:t>
            </a:r>
            <a:r>
              <a:rPr lang="en-GB" b="1" dirty="0">
                <a:solidFill>
                  <a:srgbClr val="FFFF00"/>
                </a:solidFill>
                <a:latin typeface="Courier New" pitchFamily="49" charset="0"/>
                <a:cs typeface="Courier New" pitchFamily="49" charset="0"/>
              </a:rPr>
              <a:t> myObject2 = </a:t>
            </a:r>
            <a:r>
              <a:rPr lang="en-GB" b="1" dirty="0" err="1">
                <a:solidFill>
                  <a:srgbClr val="FFFF00"/>
                </a:solidFill>
                <a:latin typeface="Courier New" pitchFamily="49" charset="0"/>
                <a:cs typeface="Courier New" pitchFamily="49" charset="0"/>
              </a:rPr>
              <a:t>GameObject.FindWithTag</a:t>
            </a:r>
            <a:r>
              <a:rPr lang="en-GB" b="1" dirty="0">
                <a:solidFill>
                  <a:srgbClr val="FFFF00"/>
                </a:solidFill>
                <a:latin typeface="Courier New" pitchFamily="49" charset="0"/>
                <a:cs typeface="Courier New" pitchFamily="49" charset="0"/>
              </a:rPr>
              <a:t>("</a:t>
            </a:r>
            <a:r>
              <a:rPr lang="en-GB" b="1" dirty="0" err="1">
                <a:solidFill>
                  <a:srgbClr val="FFFF00"/>
                </a:solidFill>
                <a:latin typeface="Courier New" pitchFamily="49" charset="0"/>
                <a:cs typeface="Courier New" pitchFamily="49" charset="0"/>
              </a:rPr>
              <a:t>MyTag</a:t>
            </a:r>
            <a:r>
              <a:rPr lang="en-GB" b="1" dirty="0">
                <a:solidFill>
                  <a:srgbClr val="FFFF00"/>
                </a:solidFill>
                <a:latin typeface="Courier New" pitchFamily="49" charset="0"/>
                <a:cs typeface="Courier New" pitchFamily="49" charset="0"/>
              </a:rPr>
              <a:t>");</a:t>
            </a:r>
          </a:p>
          <a:p>
            <a:pPr>
              <a:buNone/>
            </a:pPr>
            <a:endParaRPr lang="en-GB" b="1" dirty="0">
              <a:latin typeface="Courier New" pitchFamily="49" charset="0"/>
              <a:cs typeface="Courier New" pitchFamily="49" charset="0"/>
            </a:endParaRPr>
          </a:p>
        </p:txBody>
      </p:sp>
      <p:sp>
        <p:nvSpPr>
          <p:cNvPr id="2" name="Title 1"/>
          <p:cNvSpPr>
            <a:spLocks noGrp="1"/>
          </p:cNvSpPr>
          <p:nvPr>
            <p:ph type="title"/>
          </p:nvPr>
        </p:nvSpPr>
        <p:spPr>
          <a:xfrm>
            <a:off x="0" y="365126"/>
            <a:ext cx="6750009" cy="535531"/>
          </a:xfrm>
        </p:spPr>
        <p:txBody>
          <a:bodyPr/>
          <a:lstStyle/>
          <a:p>
            <a:r>
              <a:rPr lang="en-GB" dirty="0"/>
              <a:t>Using Find and </a:t>
            </a:r>
            <a:r>
              <a:rPr lang="en-GB" dirty="0" err="1"/>
              <a:t>FindWithTag</a:t>
            </a:r>
            <a:endParaRPr lang="en-GB" dirty="0"/>
          </a:p>
        </p:txBody>
      </p:sp>
      <p:sp>
        <p:nvSpPr>
          <p:cNvPr id="5" name="Slide Number Placeholder 4">
            <a:extLst>
              <a:ext uri="{FF2B5EF4-FFF2-40B4-BE49-F238E27FC236}">
                <a16:creationId xmlns:a16="http://schemas.microsoft.com/office/drawing/2014/main" id="{631690B8-486E-4F25-ADF0-D98F284CE750}"/>
              </a:ext>
            </a:extLst>
          </p:cNvPr>
          <p:cNvSpPr>
            <a:spLocks noGrp="1"/>
          </p:cNvSpPr>
          <p:nvPr>
            <p:ph type="sldNum" sz="quarter" idx="12"/>
          </p:nvPr>
        </p:nvSpPr>
        <p:spPr/>
        <p:txBody>
          <a:bodyPr/>
          <a:lstStyle/>
          <a:p>
            <a:fld id="{21C5D830-FC1E-4257-A8C9-800695176662}" type="slidenum">
              <a:rPr lang="en-GB" smtClean="0"/>
              <a:t>19</a:t>
            </a:fld>
            <a:endParaRPr lang="en-GB"/>
          </a:p>
        </p:txBody>
      </p:sp>
    </p:spTree>
    <p:extLst>
      <p:ext uri="{BB962C8B-B14F-4D97-AF65-F5344CB8AC3E}">
        <p14:creationId xmlns:p14="http://schemas.microsoft.com/office/powerpoint/2010/main" val="13372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r>
              <a:rPr lang="en-GB" dirty="0"/>
              <a:t>You are all aware now that a </a:t>
            </a:r>
            <a:r>
              <a:rPr lang="en-GB" dirty="0" err="1"/>
              <a:t>GameObject</a:t>
            </a:r>
            <a:r>
              <a:rPr lang="en-GB" dirty="0"/>
              <a:t> is anything that can be placed in a scene.</a:t>
            </a:r>
          </a:p>
          <a:p>
            <a:r>
              <a:rPr lang="en-GB" dirty="0" err="1"/>
              <a:t>GameObjects</a:t>
            </a:r>
            <a:r>
              <a:rPr lang="en-GB" dirty="0"/>
              <a:t> contain a list of components that give them behaviours</a:t>
            </a:r>
          </a:p>
          <a:p>
            <a:pPr lvl="1"/>
            <a:r>
              <a:rPr lang="en-GB" dirty="0" err="1"/>
              <a:t>Rigidbody</a:t>
            </a:r>
            <a:r>
              <a:rPr lang="en-GB" dirty="0"/>
              <a:t> allows the </a:t>
            </a:r>
            <a:r>
              <a:rPr lang="en-GB" dirty="0" err="1"/>
              <a:t>GameObject</a:t>
            </a:r>
            <a:r>
              <a:rPr lang="en-GB" dirty="0"/>
              <a:t> to work with the Physics system</a:t>
            </a:r>
          </a:p>
          <a:p>
            <a:pPr lvl="1"/>
            <a:r>
              <a:rPr lang="en-GB" dirty="0"/>
              <a:t>Colliders allow for the detection of </a:t>
            </a:r>
            <a:r>
              <a:rPr lang="en-GB" dirty="0" err="1"/>
              <a:t>GameObjects</a:t>
            </a:r>
            <a:r>
              <a:rPr lang="en-GB" dirty="0"/>
              <a:t> hitting each other</a:t>
            </a:r>
          </a:p>
          <a:p>
            <a:pPr lvl="1"/>
            <a:r>
              <a:rPr lang="en-GB" dirty="0"/>
              <a:t>a </a:t>
            </a:r>
            <a:r>
              <a:rPr lang="en-GB" dirty="0" err="1"/>
              <a:t>MeshRenderer</a:t>
            </a:r>
            <a:r>
              <a:rPr lang="en-GB" dirty="0"/>
              <a:t> draws a Mesh object to the screen</a:t>
            </a:r>
          </a:p>
          <a:p>
            <a:pPr lvl="1"/>
            <a:endParaRPr lang="en-GB" dirty="0"/>
          </a:p>
          <a:p>
            <a:r>
              <a:rPr lang="en-GB" dirty="0"/>
              <a:t>These (and many more) are in-built behaviours scripted by Unity’s own developers.</a:t>
            </a:r>
          </a:p>
          <a:p>
            <a:r>
              <a:rPr lang="en-GB" dirty="0"/>
              <a:t>You can define your own custom behaviour for a </a:t>
            </a:r>
            <a:r>
              <a:rPr lang="en-GB" dirty="0" err="1"/>
              <a:t>GameObject</a:t>
            </a:r>
            <a:r>
              <a:rPr lang="en-GB" dirty="0"/>
              <a:t> by making a new class and adding it as a component onto a </a:t>
            </a:r>
            <a:r>
              <a:rPr lang="en-GB" dirty="0" err="1"/>
              <a:t>GameObject</a:t>
            </a:r>
            <a:r>
              <a:rPr lang="en-GB" dirty="0"/>
              <a:t>.</a:t>
            </a:r>
          </a:p>
          <a:p>
            <a:r>
              <a:rPr lang="en-GB" dirty="0"/>
              <a:t>We did this when we made a new class (called Tilt) to handle the tilting action for our board.</a:t>
            </a:r>
          </a:p>
        </p:txBody>
      </p:sp>
      <p:sp>
        <p:nvSpPr>
          <p:cNvPr id="2" name="Title 1"/>
          <p:cNvSpPr>
            <a:spLocks noGrp="1"/>
          </p:cNvSpPr>
          <p:nvPr>
            <p:ph type="title"/>
          </p:nvPr>
        </p:nvSpPr>
        <p:spPr>
          <a:xfrm>
            <a:off x="0" y="365126"/>
            <a:ext cx="7304648" cy="535531"/>
          </a:xfrm>
        </p:spPr>
        <p:txBody>
          <a:bodyPr/>
          <a:lstStyle/>
          <a:p>
            <a:r>
              <a:rPr lang="en-GB" dirty="0" err="1"/>
              <a:t>GameObjects</a:t>
            </a:r>
            <a:r>
              <a:rPr lang="en-GB" dirty="0"/>
              <a:t> and components</a:t>
            </a:r>
          </a:p>
        </p:txBody>
      </p:sp>
      <p:sp>
        <p:nvSpPr>
          <p:cNvPr id="5" name="Slide Number Placeholder 4">
            <a:extLst>
              <a:ext uri="{FF2B5EF4-FFF2-40B4-BE49-F238E27FC236}">
                <a16:creationId xmlns:a16="http://schemas.microsoft.com/office/drawing/2014/main" id="{E26AA612-EF38-40AB-B62D-B16CB2908368}"/>
              </a:ext>
            </a:extLst>
          </p:cNvPr>
          <p:cNvSpPr>
            <a:spLocks noGrp="1"/>
          </p:cNvSpPr>
          <p:nvPr>
            <p:ph type="sldNum" sz="quarter" idx="12"/>
          </p:nvPr>
        </p:nvSpPr>
        <p:spPr/>
        <p:txBody>
          <a:bodyPr/>
          <a:lstStyle/>
          <a:p>
            <a:fld id="{21C5D830-FC1E-4257-A8C9-800695176662}" type="slidenum">
              <a:rPr lang="en-GB" smtClean="0"/>
              <a:t>2</a:t>
            </a:fld>
            <a:endParaRPr lang="en-GB"/>
          </a:p>
        </p:txBody>
      </p:sp>
    </p:spTree>
    <p:extLst>
      <p:ext uri="{BB962C8B-B14F-4D97-AF65-F5344CB8AC3E}">
        <p14:creationId xmlns:p14="http://schemas.microsoft.com/office/powerpoint/2010/main" val="3492629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normAutofit/>
          </a:bodyPr>
          <a:lstStyle/>
          <a:p>
            <a:pPr marL="0" indent="0" defTabSz="360000">
              <a:lnSpc>
                <a:spcPct val="100000"/>
              </a:lnSpc>
              <a:spcBef>
                <a:spcPts val="0"/>
              </a:spcBef>
              <a:buNone/>
            </a:pPr>
            <a:r>
              <a:rPr lang="en-GB" sz="1600" b="1" dirty="0" err="1">
                <a:solidFill>
                  <a:srgbClr val="FFFF00"/>
                </a:solidFill>
                <a:latin typeface="Courier New" pitchFamily="49" charset="0"/>
                <a:cs typeface="Courier New" pitchFamily="49" charset="0"/>
              </a:rPr>
              <a:t>GameObject</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myObjects</a:t>
            </a:r>
            <a:r>
              <a:rPr lang="en-GB" sz="1600"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sz="1600" b="1" dirty="0" err="1">
                <a:solidFill>
                  <a:srgbClr val="FFFF00"/>
                </a:solidFill>
                <a:latin typeface="Courier New" pitchFamily="49" charset="0"/>
                <a:cs typeface="Courier New" pitchFamily="49" charset="0"/>
              </a:rPr>
              <a:t>myObjects</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GameObject.FindGameObjectsWithTag</a:t>
            </a:r>
            <a:r>
              <a:rPr lang="en-GB" sz="1600" b="1" dirty="0">
                <a:solidFill>
                  <a:srgbClr val="FFFF00"/>
                </a:solidFill>
                <a:latin typeface="Courier New" pitchFamily="49" charset="0"/>
                <a:cs typeface="Courier New" pitchFamily="49" charset="0"/>
              </a:rPr>
              <a:t>("</a:t>
            </a:r>
            <a:r>
              <a:rPr lang="en-GB" sz="1600" b="1" dirty="0" err="1">
                <a:solidFill>
                  <a:srgbClr val="FFFF00"/>
                </a:solidFill>
                <a:latin typeface="Courier New" pitchFamily="49" charset="0"/>
                <a:cs typeface="Courier New" pitchFamily="49" charset="0"/>
              </a:rPr>
              <a:t>MyTag</a:t>
            </a:r>
            <a:r>
              <a:rPr lang="en-GB" sz="1600" b="1" dirty="0">
                <a:solidFill>
                  <a:srgbClr val="FFFF00"/>
                </a:solidFill>
                <a:latin typeface="Courier New" pitchFamily="49" charset="0"/>
                <a:cs typeface="Courier New" pitchFamily="49" charset="0"/>
              </a:rPr>
              <a:t>");</a:t>
            </a:r>
          </a:p>
          <a:p>
            <a:pPr marL="0" indent="0" defTabSz="360000">
              <a:lnSpc>
                <a:spcPct val="100000"/>
              </a:lnSpc>
              <a:spcBef>
                <a:spcPts val="0"/>
              </a:spcBef>
              <a:buNone/>
            </a:pPr>
            <a:endParaRPr lang="en-GB" sz="1600" b="1" dirty="0">
              <a:solidFill>
                <a:srgbClr val="FFFF00"/>
              </a:solidFill>
              <a:latin typeface="Courier New" pitchFamily="49" charset="0"/>
              <a:cs typeface="Courier New" pitchFamily="49" charset="0"/>
            </a:endParaRPr>
          </a:p>
          <a:p>
            <a:pPr marL="0" indent="0" defTabSz="360000">
              <a:lnSpc>
                <a:spcPct val="100000"/>
              </a:lnSpc>
              <a:spcBef>
                <a:spcPts val="0"/>
              </a:spcBef>
              <a:buNone/>
            </a:pPr>
            <a:r>
              <a:rPr lang="en-GB" sz="1600" b="1" dirty="0" err="1">
                <a:solidFill>
                  <a:srgbClr val="FFFF00"/>
                </a:solidFill>
                <a:latin typeface="Courier New" pitchFamily="49" charset="0"/>
                <a:cs typeface="Courier New" pitchFamily="49" charset="0"/>
              </a:rPr>
              <a:t>foreach</a:t>
            </a: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GameObject</a:t>
            </a: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obj</a:t>
            </a:r>
            <a:r>
              <a:rPr lang="en-GB" sz="1600" b="1" dirty="0">
                <a:solidFill>
                  <a:srgbClr val="FFFF00"/>
                </a:solidFill>
                <a:latin typeface="Courier New" pitchFamily="49" charset="0"/>
                <a:cs typeface="Courier New" pitchFamily="49" charset="0"/>
              </a:rPr>
              <a:t> in </a:t>
            </a:r>
            <a:r>
              <a:rPr lang="en-GB" sz="1600" b="1" dirty="0" err="1">
                <a:solidFill>
                  <a:srgbClr val="FFFF00"/>
                </a:solidFill>
                <a:latin typeface="Courier New" pitchFamily="49" charset="0"/>
                <a:cs typeface="Courier New" pitchFamily="49" charset="0"/>
              </a:rPr>
              <a:t>myObjects</a:t>
            </a:r>
            <a:r>
              <a:rPr lang="en-GB" sz="1600"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sz="1600" b="1" dirty="0">
                <a:solidFill>
                  <a:srgbClr val="FFFF00"/>
                </a:solidFill>
                <a:latin typeface="Courier New" pitchFamily="49" charset="0"/>
                <a:cs typeface="Courier New" pitchFamily="49" charset="0"/>
              </a:rPr>
              <a:t>{</a:t>
            </a:r>
          </a:p>
          <a:p>
            <a:pPr marL="0" indent="0" defTabSz="360000">
              <a:lnSpc>
                <a:spcPct val="100000"/>
              </a:lnSpc>
              <a:spcBef>
                <a:spcPts val="0"/>
              </a:spcBef>
              <a:buNone/>
            </a:pP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Debug.Log</a:t>
            </a:r>
            <a:r>
              <a:rPr lang="en-GB" sz="1600" b="1" dirty="0">
                <a:solidFill>
                  <a:srgbClr val="FFFF00"/>
                </a:solidFill>
                <a:latin typeface="Courier New" pitchFamily="49" charset="0"/>
                <a:cs typeface="Courier New" pitchFamily="49" charset="0"/>
              </a:rPr>
              <a:t>("Object has name: " + obj.name);</a:t>
            </a:r>
          </a:p>
          <a:p>
            <a:pPr marL="0" indent="0" defTabSz="360000">
              <a:lnSpc>
                <a:spcPct val="100000"/>
              </a:lnSpc>
              <a:spcBef>
                <a:spcPts val="0"/>
              </a:spcBef>
              <a:buNone/>
            </a:pPr>
            <a:r>
              <a:rPr lang="en-GB" sz="1600" b="1" dirty="0">
                <a:solidFill>
                  <a:srgbClr val="FFFF00"/>
                </a:solidFill>
                <a:latin typeface="Courier New" pitchFamily="49" charset="0"/>
                <a:cs typeface="Courier New" pitchFamily="49" charset="0"/>
              </a:rPr>
              <a:t>}</a:t>
            </a:r>
          </a:p>
          <a:p>
            <a:pPr>
              <a:buNone/>
            </a:pPr>
            <a:endParaRPr lang="en-GB" b="1" dirty="0">
              <a:latin typeface="Courier New" pitchFamily="49" charset="0"/>
              <a:cs typeface="Courier New" pitchFamily="49" charset="0"/>
            </a:endParaRPr>
          </a:p>
          <a:p>
            <a:r>
              <a:rPr lang="en-GB" dirty="0"/>
              <a:t>This is an example of an alternative form of the FOR loop that we saw last week.</a:t>
            </a:r>
          </a:p>
          <a:p>
            <a:r>
              <a:rPr lang="en-GB" dirty="0"/>
              <a:t>It is easier to use but will only work on data structures defined in the .NET Collections Framework.</a:t>
            </a:r>
          </a:p>
          <a:p>
            <a:r>
              <a:rPr lang="en-GB" dirty="0"/>
              <a:t>Basically, these data structures have what is called an iterator as part of their specification.</a:t>
            </a:r>
          </a:p>
          <a:p>
            <a:r>
              <a:rPr lang="en-GB" dirty="0"/>
              <a:t>You can also make your own data structures that support an iterator and can therefore use the FOREACH loop with those as well.</a:t>
            </a:r>
          </a:p>
          <a:p>
            <a:r>
              <a:rPr lang="en-GB" dirty="0"/>
              <a:t>You should note that the FOREACH loop is generally a bit slower than a normal FOR loop.</a:t>
            </a:r>
          </a:p>
        </p:txBody>
      </p:sp>
      <p:sp>
        <p:nvSpPr>
          <p:cNvPr id="2" name="Title 1"/>
          <p:cNvSpPr>
            <a:spLocks noGrp="1"/>
          </p:cNvSpPr>
          <p:nvPr>
            <p:ph type="title"/>
          </p:nvPr>
        </p:nvSpPr>
        <p:spPr>
          <a:xfrm>
            <a:off x="0" y="365126"/>
            <a:ext cx="7612424" cy="535531"/>
          </a:xfrm>
        </p:spPr>
        <p:txBody>
          <a:bodyPr/>
          <a:lstStyle/>
          <a:p>
            <a:r>
              <a:rPr lang="en-GB" dirty="0"/>
              <a:t>Using </a:t>
            </a:r>
            <a:r>
              <a:rPr lang="en-GB" dirty="0" err="1"/>
              <a:t>FindGameObjectsWithTag</a:t>
            </a:r>
            <a:endParaRPr lang="en-GB" dirty="0"/>
          </a:p>
        </p:txBody>
      </p:sp>
      <p:sp>
        <p:nvSpPr>
          <p:cNvPr id="5" name="Slide Number Placeholder 4">
            <a:extLst>
              <a:ext uri="{FF2B5EF4-FFF2-40B4-BE49-F238E27FC236}">
                <a16:creationId xmlns:a16="http://schemas.microsoft.com/office/drawing/2014/main" id="{299CAD3C-7F81-4D7F-9A3A-E39014F7BF01}"/>
              </a:ext>
            </a:extLst>
          </p:cNvPr>
          <p:cNvSpPr>
            <a:spLocks noGrp="1"/>
          </p:cNvSpPr>
          <p:nvPr>
            <p:ph type="sldNum" sz="quarter" idx="12"/>
          </p:nvPr>
        </p:nvSpPr>
        <p:spPr/>
        <p:txBody>
          <a:bodyPr/>
          <a:lstStyle/>
          <a:p>
            <a:fld id="{21C5D830-FC1E-4257-A8C9-800695176662}" type="slidenum">
              <a:rPr lang="en-GB" smtClean="0"/>
              <a:t>20</a:t>
            </a:fld>
            <a:endParaRPr lang="en-GB"/>
          </a:p>
        </p:txBody>
      </p:sp>
    </p:spTree>
    <p:extLst>
      <p:ext uri="{BB962C8B-B14F-4D97-AF65-F5344CB8AC3E}">
        <p14:creationId xmlns:p14="http://schemas.microsoft.com/office/powerpoint/2010/main" val="118963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762000" y="1080655"/>
            <a:ext cx="11182350" cy="5096308"/>
          </a:xfrm>
        </p:spPr>
        <p:txBody>
          <a:bodyPr/>
          <a:lstStyle/>
          <a:p>
            <a:r>
              <a:rPr lang="en-GB" dirty="0"/>
              <a:t>If you want to get an object that is the child of another object, there are several approaches you can take.</a:t>
            </a:r>
          </a:p>
          <a:p>
            <a:r>
              <a:rPr lang="en-GB" dirty="0"/>
              <a:t>If it is uniquely named in the scene then just use a call to </a:t>
            </a:r>
            <a:r>
              <a:rPr lang="en-GB" dirty="0" err="1"/>
              <a:t>GameObject.Find</a:t>
            </a:r>
            <a:endParaRPr lang="en-GB" dirty="0"/>
          </a:p>
          <a:p>
            <a:r>
              <a:rPr lang="en-GB" dirty="0"/>
              <a:t>If there are several </a:t>
            </a:r>
            <a:r>
              <a:rPr lang="en-GB" dirty="0" err="1"/>
              <a:t>GameObjects</a:t>
            </a:r>
            <a:r>
              <a:rPr lang="en-GB" dirty="0"/>
              <a:t> in the scene, each of which has a child </a:t>
            </a:r>
            <a:r>
              <a:rPr lang="en-GB" dirty="0" err="1"/>
              <a:t>GameObject</a:t>
            </a:r>
            <a:r>
              <a:rPr lang="en-GB" dirty="0"/>
              <a:t> with the same name (e.g. Weapon), then what?</a:t>
            </a:r>
          </a:p>
          <a:p>
            <a:r>
              <a:rPr lang="en-GB" dirty="0"/>
              <a:t>If you already have the object reference to the parent </a:t>
            </a:r>
            <a:r>
              <a:rPr lang="en-GB" dirty="0" err="1"/>
              <a:t>GameObject</a:t>
            </a:r>
            <a:r>
              <a:rPr lang="en-GB" dirty="0"/>
              <a:t>, then you can still use Find but this time you do it with the transform of the parent object.</a:t>
            </a:r>
          </a:p>
          <a:p>
            <a:endParaRPr lang="en-GB" dirty="0"/>
          </a:p>
          <a:p>
            <a:pPr marL="0" lvl="1" indent="0" defTabSz="360000">
              <a:lnSpc>
                <a:spcPct val="100000"/>
              </a:lnSpc>
              <a:spcBef>
                <a:spcPts val="0"/>
              </a:spcBef>
              <a:buNone/>
            </a:pPr>
            <a:r>
              <a:rPr lang="en-GB" b="1" dirty="0" err="1">
                <a:solidFill>
                  <a:srgbClr val="FFFF00"/>
                </a:solidFill>
                <a:latin typeface="Courier New" pitchFamily="49" charset="0"/>
                <a:cs typeface="Courier New" pitchFamily="49" charset="0"/>
              </a:rPr>
              <a:t>GameObject</a:t>
            </a:r>
            <a:r>
              <a:rPr lang="en-GB" b="1" dirty="0">
                <a:solidFill>
                  <a:srgbClr val="FFFF00"/>
                </a:solidFill>
                <a:latin typeface="Courier New" pitchFamily="49" charset="0"/>
                <a:cs typeface="Courier New" pitchFamily="49" charset="0"/>
              </a:rPr>
              <a:t> go = </a:t>
            </a:r>
            <a:r>
              <a:rPr lang="en-GB" b="1" dirty="0" err="1">
                <a:solidFill>
                  <a:srgbClr val="FFFF00"/>
                </a:solidFill>
                <a:latin typeface="Courier New" pitchFamily="49" charset="0"/>
                <a:cs typeface="Courier New" pitchFamily="49" charset="0"/>
              </a:rPr>
              <a:t>GameObject.Find</a:t>
            </a:r>
            <a:r>
              <a:rPr lang="en-GB" b="1" dirty="0">
                <a:solidFill>
                  <a:srgbClr val="FFFF00"/>
                </a:solidFill>
                <a:latin typeface="Courier New" pitchFamily="49" charset="0"/>
                <a:cs typeface="Courier New" pitchFamily="49" charset="0"/>
              </a:rPr>
              <a:t>("Parent");</a:t>
            </a:r>
          </a:p>
          <a:p>
            <a:pPr marL="0" lvl="1" indent="0" defTabSz="360000">
              <a:lnSpc>
                <a:spcPct val="100000"/>
              </a:lnSpc>
              <a:spcBef>
                <a:spcPts val="0"/>
              </a:spcBef>
              <a:buNone/>
            </a:pPr>
            <a:r>
              <a:rPr lang="en-GB" b="1" dirty="0" err="1">
                <a:solidFill>
                  <a:srgbClr val="FFFF00"/>
                </a:solidFill>
                <a:latin typeface="Courier New" pitchFamily="49" charset="0"/>
                <a:cs typeface="Courier New" pitchFamily="49" charset="0"/>
              </a:rPr>
              <a:t>go.transform.Find</a:t>
            </a:r>
            <a:r>
              <a:rPr lang="en-GB" b="1" dirty="0">
                <a:solidFill>
                  <a:srgbClr val="FFFF00"/>
                </a:solidFill>
                <a:latin typeface="Courier New" pitchFamily="49" charset="0"/>
                <a:cs typeface="Courier New" pitchFamily="49" charset="0"/>
              </a:rPr>
              <a:t>("Child");</a:t>
            </a:r>
          </a:p>
          <a:p>
            <a:pPr marL="400050" lvl="1" indent="0">
              <a:buNone/>
            </a:pPr>
            <a:endParaRPr lang="en-GB" sz="1800" b="1" dirty="0">
              <a:latin typeface="Courier New" pitchFamily="49" charset="0"/>
              <a:cs typeface="Courier New" pitchFamily="49" charset="0"/>
            </a:endParaRPr>
          </a:p>
          <a:p>
            <a:pPr indent="-230400"/>
            <a:r>
              <a:rPr lang="en-GB" dirty="0"/>
              <a:t>We can do this because, if you recall from last week, a Transform component holds all of the information about any child </a:t>
            </a:r>
            <a:r>
              <a:rPr lang="en-GB" dirty="0" err="1"/>
              <a:t>GameObjects</a:t>
            </a:r>
            <a:r>
              <a:rPr lang="en-GB" dirty="0"/>
              <a:t> attached to it.</a:t>
            </a:r>
          </a:p>
        </p:txBody>
      </p:sp>
      <p:sp>
        <p:nvSpPr>
          <p:cNvPr id="2" name="Title 1"/>
          <p:cNvSpPr>
            <a:spLocks noGrp="1"/>
          </p:cNvSpPr>
          <p:nvPr>
            <p:ph type="title"/>
          </p:nvPr>
        </p:nvSpPr>
        <p:spPr>
          <a:xfrm>
            <a:off x="0" y="365126"/>
            <a:ext cx="6623371" cy="535531"/>
          </a:xfrm>
        </p:spPr>
        <p:txBody>
          <a:bodyPr/>
          <a:lstStyle/>
          <a:p>
            <a:r>
              <a:rPr lang="en-GB" dirty="0"/>
              <a:t>Finding a child </a:t>
            </a:r>
            <a:r>
              <a:rPr lang="en-GB" dirty="0" err="1"/>
              <a:t>GameObject</a:t>
            </a:r>
            <a:endParaRPr lang="en-GB" dirty="0"/>
          </a:p>
        </p:txBody>
      </p:sp>
      <p:sp>
        <p:nvSpPr>
          <p:cNvPr id="5" name="Slide Number Placeholder 4">
            <a:extLst>
              <a:ext uri="{FF2B5EF4-FFF2-40B4-BE49-F238E27FC236}">
                <a16:creationId xmlns:a16="http://schemas.microsoft.com/office/drawing/2014/main" id="{FA814ACF-C899-4A7F-B76C-EF13C1F1C925}"/>
              </a:ext>
            </a:extLst>
          </p:cNvPr>
          <p:cNvSpPr>
            <a:spLocks noGrp="1"/>
          </p:cNvSpPr>
          <p:nvPr>
            <p:ph type="sldNum" sz="quarter" idx="12"/>
          </p:nvPr>
        </p:nvSpPr>
        <p:spPr/>
        <p:txBody>
          <a:bodyPr/>
          <a:lstStyle/>
          <a:p>
            <a:fld id="{21C5D830-FC1E-4257-A8C9-800695176662}" type="slidenum">
              <a:rPr lang="en-GB" smtClean="0"/>
              <a:t>21</a:t>
            </a:fld>
            <a:endParaRPr lang="en-GB"/>
          </a:p>
        </p:txBody>
      </p:sp>
    </p:spTree>
    <p:extLst>
      <p:ext uri="{BB962C8B-B14F-4D97-AF65-F5344CB8AC3E}">
        <p14:creationId xmlns:p14="http://schemas.microsoft.com/office/powerpoint/2010/main" val="14894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781049" y="1080655"/>
            <a:ext cx="11191875" cy="5096308"/>
          </a:xfrm>
        </p:spPr>
        <p:txBody>
          <a:bodyPr>
            <a:normAutofit/>
          </a:bodyPr>
          <a:lstStyle/>
          <a:p>
            <a:pPr>
              <a:defRPr/>
            </a:pPr>
            <a:r>
              <a:rPr lang="en-GB" dirty="0"/>
              <a:t>In a game, being able to access (or get a reference to) another </a:t>
            </a:r>
            <a:r>
              <a:rPr lang="en-GB" dirty="0" err="1"/>
              <a:t>GameObject</a:t>
            </a:r>
            <a:r>
              <a:rPr lang="en-GB" dirty="0"/>
              <a:t> is obviously useful (OO depends upon this principle).</a:t>
            </a:r>
          </a:p>
          <a:p>
            <a:pPr>
              <a:defRPr/>
            </a:pPr>
            <a:r>
              <a:rPr lang="en-GB" dirty="0"/>
              <a:t>Since Unity is a component-based architecture, you also need to be able to access a </a:t>
            </a:r>
            <a:r>
              <a:rPr lang="en-GB" dirty="0" err="1"/>
              <a:t>GameObject’s</a:t>
            </a:r>
            <a:r>
              <a:rPr lang="en-GB" dirty="0"/>
              <a:t> components to be able to use, change, add or remove them.</a:t>
            </a:r>
          </a:p>
          <a:p>
            <a:pPr>
              <a:defRPr/>
            </a:pPr>
            <a:r>
              <a:rPr lang="en-GB" dirty="0"/>
              <a:t>To get a reference to a component, you use the </a:t>
            </a:r>
            <a:r>
              <a:rPr lang="en-GB" dirty="0" err="1"/>
              <a:t>GetComponent</a:t>
            </a:r>
            <a:r>
              <a:rPr lang="en-GB" dirty="0"/>
              <a:t> method on a </a:t>
            </a:r>
            <a:r>
              <a:rPr lang="en-GB" dirty="0" err="1"/>
              <a:t>GameObject</a:t>
            </a:r>
            <a:r>
              <a:rPr lang="en-GB" dirty="0"/>
              <a:t> (or component).</a:t>
            </a:r>
          </a:p>
          <a:p>
            <a:pPr>
              <a:buNone/>
              <a:defRPr/>
            </a:pPr>
            <a:endParaRPr lang="en-GB" b="1" dirty="0">
              <a:latin typeface="Courier New" panose="02070309020205020404" pitchFamily="49" charset="0"/>
              <a:cs typeface="Courier New" panose="02070309020205020404" pitchFamily="49" charset="0"/>
            </a:endParaRPr>
          </a:p>
          <a:p>
            <a:pPr defTabSz="360000">
              <a:lnSpc>
                <a:spcPct val="110000"/>
              </a:lnSpc>
              <a:spcBef>
                <a:spcPts val="0"/>
              </a:spcBef>
              <a:buNone/>
              <a:defRPr/>
            </a:pPr>
            <a:r>
              <a:rPr lang="en-GB" sz="1600" b="1" dirty="0">
                <a:solidFill>
                  <a:srgbClr val="FFFF00"/>
                </a:solidFill>
                <a:latin typeface="Courier New" panose="02070309020205020404" pitchFamily="49" charset="0"/>
                <a:cs typeface="Courier New" panose="02070309020205020404" pitchFamily="49" charset="0"/>
              </a:rPr>
              <a:t>public </a:t>
            </a:r>
            <a:r>
              <a:rPr lang="en-GB" sz="1600" b="1" dirty="0" err="1">
                <a:solidFill>
                  <a:srgbClr val="FFFF00"/>
                </a:solidFill>
                <a:latin typeface="Courier New" panose="02070309020205020404" pitchFamily="49" charset="0"/>
                <a:cs typeface="Courier New" panose="02070309020205020404" pitchFamily="49" charset="0"/>
              </a:rPr>
              <a:t>GameObject</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itchFamily="49" charset="0"/>
                <a:cs typeface="Courier New" pitchFamily="49" charset="0"/>
              </a:rPr>
              <a:t>myObject</a:t>
            </a:r>
            <a:r>
              <a:rPr lang="en-GB" sz="1600" b="1" dirty="0">
                <a:solidFill>
                  <a:srgbClr val="FFFF00"/>
                </a:solidFill>
                <a:latin typeface="Courier New" pitchFamily="49" charset="0"/>
                <a:cs typeface="Courier New" pitchFamily="49" charset="0"/>
              </a:rPr>
              <a:t>;</a:t>
            </a:r>
          </a:p>
          <a:p>
            <a:pPr defTabSz="360000">
              <a:lnSpc>
                <a:spcPct val="110000"/>
              </a:lnSpc>
              <a:spcBef>
                <a:spcPts val="0"/>
              </a:spcBef>
              <a:buNone/>
              <a:defRPr/>
            </a:pPr>
            <a:r>
              <a:rPr lang="en-GB" sz="1600" b="1" dirty="0">
                <a:solidFill>
                  <a:srgbClr val="FFFF00"/>
                </a:solidFill>
                <a:latin typeface="Courier New" pitchFamily="49" charset="0"/>
                <a:cs typeface="Courier New" pitchFamily="49" charset="0"/>
              </a:rPr>
              <a:t>public </a:t>
            </a:r>
            <a:r>
              <a:rPr lang="en-GB" sz="1600" b="1" dirty="0" err="1">
                <a:solidFill>
                  <a:srgbClr val="FFFF00"/>
                </a:solidFill>
                <a:latin typeface="Courier New" pitchFamily="49" charset="0"/>
                <a:cs typeface="Courier New" pitchFamily="49" charset="0"/>
              </a:rPr>
              <a:t>Rigidbody</a:t>
            </a: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objRB</a:t>
            </a:r>
            <a:r>
              <a:rPr lang="en-GB" sz="1600" b="1" dirty="0">
                <a:solidFill>
                  <a:srgbClr val="FFFF00"/>
                </a:solidFill>
                <a:latin typeface="Courier New" pitchFamily="49" charset="0"/>
                <a:cs typeface="Courier New" pitchFamily="49" charset="0"/>
              </a:rPr>
              <a:t>;</a:t>
            </a:r>
          </a:p>
          <a:p>
            <a:pPr defTabSz="360000">
              <a:lnSpc>
                <a:spcPct val="110000"/>
              </a:lnSpc>
              <a:spcBef>
                <a:spcPts val="0"/>
              </a:spcBef>
              <a:buNone/>
              <a:defRPr/>
            </a:pPr>
            <a:endParaRPr lang="en-GB" sz="1600" b="1" dirty="0">
              <a:solidFill>
                <a:srgbClr val="FFFF00"/>
              </a:solidFill>
              <a:latin typeface="Courier New" pitchFamily="49" charset="0"/>
              <a:cs typeface="Courier New" pitchFamily="49" charset="0"/>
            </a:endParaRPr>
          </a:p>
          <a:p>
            <a:pPr defTabSz="360000">
              <a:lnSpc>
                <a:spcPct val="110000"/>
              </a:lnSpc>
              <a:spcBef>
                <a:spcPts val="0"/>
              </a:spcBef>
              <a:buNone/>
              <a:defRPr/>
            </a:pPr>
            <a:r>
              <a:rPr lang="en-GB" sz="1600" b="1" dirty="0" err="1">
                <a:solidFill>
                  <a:srgbClr val="FFFF00"/>
                </a:solidFill>
                <a:latin typeface="Courier New" pitchFamily="49" charset="0"/>
                <a:cs typeface="Courier New" pitchFamily="49" charset="0"/>
              </a:rPr>
              <a:t>objRB</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myObject.GetComponent</a:t>
            </a:r>
            <a:r>
              <a:rPr lang="en-GB" sz="1600" b="1" dirty="0">
                <a:solidFill>
                  <a:srgbClr val="FFFF00"/>
                </a:solidFill>
                <a:latin typeface="Courier New" pitchFamily="49" charset="0"/>
                <a:cs typeface="Courier New" pitchFamily="49" charset="0"/>
              </a:rPr>
              <a:t>&lt;</a:t>
            </a:r>
            <a:r>
              <a:rPr lang="en-GB" sz="1600" b="1" dirty="0" err="1">
                <a:solidFill>
                  <a:srgbClr val="FFFF00"/>
                </a:solidFill>
                <a:latin typeface="Courier New" pitchFamily="49" charset="0"/>
                <a:cs typeface="Courier New" pitchFamily="49" charset="0"/>
              </a:rPr>
              <a:t>Rigidbody</a:t>
            </a:r>
            <a:r>
              <a:rPr lang="en-GB" sz="1600" b="1" dirty="0">
                <a:solidFill>
                  <a:srgbClr val="FFFF00"/>
                </a:solidFill>
                <a:latin typeface="Courier New" pitchFamily="49" charset="0"/>
                <a:cs typeface="Courier New" pitchFamily="49" charset="0"/>
              </a:rPr>
              <a:t>&gt;();</a:t>
            </a:r>
          </a:p>
          <a:p>
            <a:pPr marL="0" indent="0" defTabSz="360000">
              <a:lnSpc>
                <a:spcPct val="110000"/>
              </a:lnSpc>
              <a:spcBef>
                <a:spcPts val="0"/>
              </a:spcBef>
              <a:buNone/>
              <a:defRPr/>
            </a:pPr>
            <a:endParaRPr lang="en-GB" sz="1600" dirty="0">
              <a:solidFill>
                <a:srgbClr val="FFFF00"/>
              </a:solidFill>
              <a:latin typeface="Courier New" pitchFamily="49" charset="0"/>
              <a:cs typeface="Courier New" pitchFamily="49" charset="0"/>
            </a:endParaRPr>
          </a:p>
          <a:p>
            <a:pPr marL="0" indent="0" defTabSz="360000">
              <a:lnSpc>
                <a:spcPct val="110000"/>
              </a:lnSpc>
              <a:spcBef>
                <a:spcPts val="0"/>
              </a:spcBef>
              <a:buNone/>
              <a:defRPr/>
            </a:pPr>
            <a:r>
              <a:rPr lang="en-GB" sz="1600" b="1" dirty="0" err="1">
                <a:solidFill>
                  <a:srgbClr val="FFFF00"/>
                </a:solidFill>
                <a:latin typeface="Courier New" pitchFamily="49" charset="0"/>
                <a:cs typeface="Courier New" pitchFamily="49" charset="0"/>
              </a:rPr>
              <a:t>MyClass</a:t>
            </a:r>
            <a:r>
              <a:rPr lang="en-GB" sz="1600" b="1" dirty="0">
                <a:solidFill>
                  <a:srgbClr val="FFFF00"/>
                </a:solidFill>
                <a:latin typeface="Courier New" pitchFamily="49" charset="0"/>
                <a:cs typeface="Courier New" pitchFamily="49" charset="0"/>
              </a:rPr>
              <a:t> </a:t>
            </a:r>
            <a:r>
              <a:rPr lang="en-GB" sz="1600" b="1" dirty="0" err="1">
                <a:solidFill>
                  <a:srgbClr val="FFFF00"/>
                </a:solidFill>
                <a:latin typeface="Courier New" pitchFamily="49" charset="0"/>
                <a:cs typeface="Courier New" pitchFamily="49" charset="0"/>
              </a:rPr>
              <a:t>myComp</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myObject.GetComponent</a:t>
            </a:r>
            <a:r>
              <a:rPr lang="en-GB" sz="1600" b="1" dirty="0">
                <a:solidFill>
                  <a:srgbClr val="FFFF00"/>
                </a:solidFill>
                <a:latin typeface="Courier New" panose="02070309020205020404" pitchFamily="49" charset="0"/>
                <a:cs typeface="Courier New" panose="02070309020205020404" pitchFamily="49" charset="0"/>
              </a:rPr>
              <a:t>&lt;</a:t>
            </a:r>
            <a:r>
              <a:rPr lang="en-GB" sz="1600" b="1" dirty="0" err="1">
                <a:solidFill>
                  <a:srgbClr val="FFFF00"/>
                </a:solidFill>
                <a:latin typeface="Courier New" panose="02070309020205020404" pitchFamily="49" charset="0"/>
                <a:cs typeface="Courier New" panose="02070309020205020404" pitchFamily="49" charset="0"/>
              </a:rPr>
              <a:t>MyClass</a:t>
            </a:r>
            <a:r>
              <a:rPr lang="en-GB" sz="1600" b="1" dirty="0">
                <a:solidFill>
                  <a:srgbClr val="FFFF00"/>
                </a:solidFill>
                <a:latin typeface="Courier New" pitchFamily="49" charset="0"/>
                <a:cs typeface="Courier New" pitchFamily="49" charset="0"/>
              </a:rPr>
              <a:t>&gt;();</a:t>
            </a:r>
          </a:p>
          <a:p>
            <a:pPr marL="0" indent="0" defTabSz="360000">
              <a:lnSpc>
                <a:spcPct val="110000"/>
              </a:lnSpc>
              <a:spcBef>
                <a:spcPts val="0"/>
              </a:spcBef>
              <a:buNone/>
              <a:defRPr/>
            </a:pPr>
            <a:r>
              <a:rPr lang="en-GB" sz="1600" b="1" dirty="0" err="1">
                <a:solidFill>
                  <a:srgbClr val="FFFF00"/>
                </a:solidFill>
                <a:latin typeface="Courier New" pitchFamily="49" charset="0"/>
                <a:cs typeface="Courier New" pitchFamily="49" charset="0"/>
              </a:rPr>
              <a:t>myComp.SomePublicMethod</a:t>
            </a:r>
            <a:r>
              <a:rPr lang="en-GB" sz="1600" b="1" dirty="0">
                <a:solidFill>
                  <a:srgbClr val="FFFF00"/>
                </a:solidFill>
                <a:latin typeface="Courier New" pitchFamily="49" charset="0"/>
                <a:cs typeface="Courier New" pitchFamily="49" charset="0"/>
              </a:rPr>
              <a:t>();</a:t>
            </a:r>
          </a:p>
          <a:p>
            <a:pPr marL="0" indent="0" defTabSz="360000">
              <a:lnSpc>
                <a:spcPct val="110000"/>
              </a:lnSpc>
              <a:spcBef>
                <a:spcPts val="0"/>
              </a:spcBef>
              <a:buNone/>
              <a:defRPr/>
            </a:pPr>
            <a:r>
              <a:rPr lang="en-GB" sz="1600" b="1" dirty="0" err="1">
                <a:solidFill>
                  <a:srgbClr val="FFFF00"/>
                </a:solidFill>
                <a:latin typeface="Courier New" pitchFamily="49" charset="0"/>
                <a:cs typeface="Courier New" pitchFamily="49" charset="0"/>
              </a:rPr>
              <a:t>myComp.somePublicData</a:t>
            </a:r>
            <a:r>
              <a:rPr lang="en-GB" sz="1600" b="1" dirty="0">
                <a:solidFill>
                  <a:srgbClr val="FFFF00"/>
                </a:solidFill>
                <a:latin typeface="Courier New" pitchFamily="49" charset="0"/>
                <a:cs typeface="Courier New" pitchFamily="49" charset="0"/>
              </a:rPr>
              <a:t> = </a:t>
            </a:r>
            <a:r>
              <a:rPr lang="en-GB" sz="1600" b="1" dirty="0" err="1">
                <a:solidFill>
                  <a:srgbClr val="FFFF00"/>
                </a:solidFill>
                <a:latin typeface="Courier New" pitchFamily="49" charset="0"/>
                <a:cs typeface="Courier New" pitchFamily="49" charset="0"/>
              </a:rPr>
              <a:t>someValue</a:t>
            </a:r>
            <a:r>
              <a:rPr lang="en-GB" sz="1600" b="1" dirty="0">
                <a:solidFill>
                  <a:srgbClr val="FFFF00"/>
                </a:solidFill>
                <a:latin typeface="Courier New" pitchFamily="49" charset="0"/>
                <a:cs typeface="Courier New" pitchFamily="49" charset="0"/>
              </a:rPr>
              <a:t>;</a:t>
            </a:r>
          </a:p>
          <a:p>
            <a:pPr marL="0" indent="0">
              <a:buNone/>
              <a:defRPr/>
            </a:pPr>
            <a:endParaRPr lang="en-GB" dirty="0"/>
          </a:p>
          <a:p>
            <a:endParaRPr lang="en-GB" dirty="0"/>
          </a:p>
        </p:txBody>
      </p:sp>
      <p:sp>
        <p:nvSpPr>
          <p:cNvPr id="2" name="Title 1"/>
          <p:cNvSpPr>
            <a:spLocks noGrp="1"/>
          </p:cNvSpPr>
          <p:nvPr>
            <p:ph type="title"/>
          </p:nvPr>
        </p:nvSpPr>
        <p:spPr>
          <a:xfrm>
            <a:off x="0" y="365126"/>
            <a:ext cx="5632715" cy="535531"/>
          </a:xfrm>
        </p:spPr>
        <p:txBody>
          <a:bodyPr/>
          <a:lstStyle/>
          <a:p>
            <a:r>
              <a:rPr lang="en-GB" dirty="0"/>
              <a:t>Accessing components</a:t>
            </a:r>
          </a:p>
        </p:txBody>
      </p:sp>
      <p:sp>
        <p:nvSpPr>
          <p:cNvPr id="5" name="Slide Number Placeholder 4">
            <a:extLst>
              <a:ext uri="{FF2B5EF4-FFF2-40B4-BE49-F238E27FC236}">
                <a16:creationId xmlns:a16="http://schemas.microsoft.com/office/drawing/2014/main" id="{736A826B-3C44-48CC-A5A4-F96D1246C424}"/>
              </a:ext>
            </a:extLst>
          </p:cNvPr>
          <p:cNvSpPr>
            <a:spLocks noGrp="1"/>
          </p:cNvSpPr>
          <p:nvPr>
            <p:ph type="sldNum" sz="quarter" idx="12"/>
          </p:nvPr>
        </p:nvSpPr>
        <p:spPr/>
        <p:txBody>
          <a:bodyPr/>
          <a:lstStyle/>
          <a:p>
            <a:fld id="{21C5D830-FC1E-4257-A8C9-800695176662}" type="slidenum">
              <a:rPr lang="en-GB" smtClean="0"/>
              <a:t>22</a:t>
            </a:fld>
            <a:endParaRPr lang="en-GB"/>
          </a:p>
        </p:txBody>
      </p:sp>
    </p:spTree>
    <p:extLst>
      <p:ext uri="{BB962C8B-B14F-4D97-AF65-F5344CB8AC3E}">
        <p14:creationId xmlns:p14="http://schemas.microsoft.com/office/powerpoint/2010/main" val="2171537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normAutofit/>
          </a:bodyPr>
          <a:lstStyle/>
          <a:p>
            <a:pPr>
              <a:defRPr/>
            </a:pPr>
            <a:r>
              <a:rPr lang="en-GB" dirty="0"/>
              <a:t>It is common (but dangerous) to see Find and </a:t>
            </a:r>
            <a:r>
              <a:rPr lang="en-GB" dirty="0" err="1"/>
              <a:t>GetComponent</a:t>
            </a:r>
            <a:r>
              <a:rPr lang="en-GB" dirty="0"/>
              <a:t> used together. E.g.</a:t>
            </a:r>
          </a:p>
          <a:p>
            <a:pPr>
              <a:defRPr/>
            </a:pPr>
            <a:endParaRPr lang="en-GB" dirty="0"/>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MyClass</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myComp</a:t>
            </a:r>
            <a:r>
              <a:rPr lang="en-GB" sz="1600" b="1" dirty="0">
                <a:solidFill>
                  <a:srgbClr val="FFFF00"/>
                </a:solidFill>
                <a:latin typeface="Courier New" panose="02070309020205020404" pitchFamily="49" charset="0"/>
                <a:cs typeface="Courier New" panose="02070309020205020404" pitchFamily="49" charset="0"/>
              </a:rPr>
              <a:t> = </a:t>
            </a:r>
            <a:r>
              <a:rPr lang="en-GB" sz="1600" b="1" dirty="0" err="1">
                <a:solidFill>
                  <a:srgbClr val="FFFF00"/>
                </a:solidFill>
                <a:latin typeface="Courier New" panose="02070309020205020404" pitchFamily="49" charset="0"/>
                <a:cs typeface="Courier New" panose="02070309020205020404" pitchFamily="49" charset="0"/>
              </a:rPr>
              <a:t>GameObject.Find</a:t>
            </a:r>
            <a:r>
              <a:rPr lang="en-GB" sz="1600" b="1" dirty="0">
                <a:solidFill>
                  <a:srgbClr val="FFFF00"/>
                </a:solidFill>
                <a:latin typeface="Courier New" panose="02070309020205020404" pitchFamily="49" charset="0"/>
                <a:cs typeface="Courier New" panose="02070309020205020404" pitchFamily="49" charset="0"/>
              </a:rPr>
              <a:t>("Player").</a:t>
            </a:r>
            <a:r>
              <a:rPr lang="en-GB" sz="1600" b="1" dirty="0" err="1">
                <a:solidFill>
                  <a:srgbClr val="FFFF00"/>
                </a:solidFill>
                <a:latin typeface="Courier New" panose="02070309020205020404" pitchFamily="49" charset="0"/>
                <a:cs typeface="Courier New" panose="02070309020205020404" pitchFamily="49" charset="0"/>
              </a:rPr>
              <a:t>GetComponent</a:t>
            </a:r>
            <a:r>
              <a:rPr lang="en-GB" sz="1600" b="1" dirty="0">
                <a:solidFill>
                  <a:srgbClr val="FFFF00"/>
                </a:solidFill>
                <a:latin typeface="Courier New" panose="02070309020205020404" pitchFamily="49" charset="0"/>
                <a:cs typeface="Courier New" panose="02070309020205020404" pitchFamily="49" charset="0"/>
              </a:rPr>
              <a:t>&lt;</a:t>
            </a:r>
            <a:r>
              <a:rPr lang="en-GB" sz="1600" b="1" dirty="0" err="1">
                <a:solidFill>
                  <a:srgbClr val="FFFF00"/>
                </a:solidFill>
                <a:latin typeface="Courier New" panose="02070309020205020404" pitchFamily="49" charset="0"/>
                <a:cs typeface="Courier New" panose="02070309020205020404" pitchFamily="49" charset="0"/>
              </a:rPr>
              <a:t>MyClass</a:t>
            </a:r>
            <a:r>
              <a:rPr lang="en-GB" sz="1600" b="1" dirty="0">
                <a:solidFill>
                  <a:srgbClr val="FFFF00"/>
                </a:solidFill>
                <a:latin typeface="Courier New" panose="02070309020205020404" pitchFamily="49" charset="0"/>
                <a:cs typeface="Courier New" panose="02070309020205020404" pitchFamily="49" charset="0"/>
              </a:rPr>
              <a:t>&gt;();</a:t>
            </a:r>
          </a:p>
          <a:p>
            <a:pPr marL="0" indent="0" defTabSz="360000">
              <a:lnSpc>
                <a:spcPct val="100000"/>
              </a:lnSpc>
              <a:spcBef>
                <a:spcPts val="0"/>
              </a:spcBef>
              <a:buNone/>
              <a:defRPr/>
            </a:pP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defRPr/>
            </a:pPr>
            <a:r>
              <a:rPr lang="en-GB" sz="1600" dirty="0">
                <a:solidFill>
                  <a:srgbClr val="FFFF00"/>
                </a:solidFill>
                <a:latin typeface="Courier New" panose="02070309020205020404" pitchFamily="49" charset="0"/>
                <a:cs typeface="Courier New" panose="02070309020205020404" pitchFamily="49" charset="0"/>
              </a:rPr>
              <a:t>// call a public method in an object named door</a:t>
            </a:r>
            <a:br>
              <a:rPr lang="en-GB" sz="1600" dirty="0">
                <a:solidFill>
                  <a:srgbClr val="FFFF00"/>
                </a:solidFill>
                <a:latin typeface="Courier New" panose="02070309020205020404" pitchFamily="49" charset="0"/>
                <a:cs typeface="Courier New" panose="02070309020205020404" pitchFamily="49" charset="0"/>
              </a:rPr>
            </a:br>
            <a:r>
              <a:rPr lang="en-GB" sz="1600" dirty="0">
                <a:solidFill>
                  <a:srgbClr val="FFFF00"/>
                </a:solidFill>
                <a:latin typeface="Courier New" panose="02070309020205020404" pitchFamily="49" charset="0"/>
                <a:cs typeface="Courier New" panose="02070309020205020404" pitchFamily="49" charset="0"/>
              </a:rPr>
              <a:t>// created/instantiated from the </a:t>
            </a:r>
            <a:r>
              <a:rPr lang="en-GB" sz="1600" dirty="0" err="1">
                <a:solidFill>
                  <a:srgbClr val="FFFF00"/>
                </a:solidFill>
                <a:latin typeface="Courier New" panose="02070309020205020404" pitchFamily="49" charset="0"/>
                <a:cs typeface="Courier New" panose="02070309020205020404" pitchFamily="49" charset="0"/>
              </a:rPr>
              <a:t>DoorProperties</a:t>
            </a:r>
            <a:r>
              <a:rPr lang="en-GB" sz="1600" dirty="0">
                <a:solidFill>
                  <a:srgbClr val="FFFF00"/>
                </a:solidFill>
                <a:latin typeface="Courier New" panose="02070309020205020404" pitchFamily="49" charset="0"/>
                <a:cs typeface="Courier New" panose="02070309020205020404" pitchFamily="49" charset="0"/>
              </a:rPr>
              <a:t> class</a:t>
            </a:r>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door.SomePublicMethod</a:t>
            </a:r>
            <a:r>
              <a:rPr lang="en-GB" sz="1600" b="1" dirty="0">
                <a:solidFill>
                  <a:srgbClr val="FFFF00"/>
                </a:solidFill>
                <a:latin typeface="Courier New" panose="02070309020205020404" pitchFamily="49" charset="0"/>
                <a:cs typeface="Courier New" panose="02070309020205020404" pitchFamily="49" charset="0"/>
              </a:rPr>
              <a:t>();</a:t>
            </a:r>
          </a:p>
          <a:p>
            <a:pPr marL="0" indent="0" defTabSz="360000">
              <a:lnSpc>
                <a:spcPct val="100000"/>
              </a:lnSpc>
              <a:spcBef>
                <a:spcPts val="0"/>
              </a:spcBef>
              <a:buNone/>
              <a:defRPr/>
            </a:pP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defRPr/>
            </a:pPr>
            <a:r>
              <a:rPr lang="en-GB" sz="1600" dirty="0">
                <a:solidFill>
                  <a:srgbClr val="FFFF00"/>
                </a:solidFill>
                <a:latin typeface="Courier New" panose="02070309020205020404" pitchFamily="49" charset="0"/>
                <a:cs typeface="Courier New" panose="02070309020205020404" pitchFamily="49" charset="0"/>
              </a:rPr>
              <a:t>// access a public data member called </a:t>
            </a:r>
            <a:r>
              <a:rPr lang="en-GB" sz="1600" dirty="0" err="1">
                <a:solidFill>
                  <a:srgbClr val="FFFF00"/>
                </a:solidFill>
                <a:latin typeface="Courier New" panose="02070309020205020404" pitchFamily="49" charset="0"/>
                <a:cs typeface="Courier New" panose="02070309020205020404" pitchFamily="49" charset="0"/>
              </a:rPr>
              <a:t>opensOn</a:t>
            </a:r>
            <a:r>
              <a:rPr lang="en-GB" sz="1600" dirty="0">
                <a:solidFill>
                  <a:srgbClr val="FFFF00"/>
                </a:solidFill>
                <a:latin typeface="Courier New" panose="02070309020205020404" pitchFamily="49" charset="0"/>
                <a:cs typeface="Courier New" panose="02070309020205020404" pitchFamily="49" charset="0"/>
              </a:rPr>
              <a:t> in an object named </a:t>
            </a:r>
            <a:br>
              <a:rPr lang="en-GB" sz="1600" dirty="0">
                <a:solidFill>
                  <a:srgbClr val="FFFF00"/>
                </a:solidFill>
                <a:latin typeface="Courier New" panose="02070309020205020404" pitchFamily="49" charset="0"/>
                <a:cs typeface="Courier New" panose="02070309020205020404" pitchFamily="49" charset="0"/>
              </a:rPr>
            </a:br>
            <a:r>
              <a:rPr lang="en-GB" sz="1600" dirty="0">
                <a:solidFill>
                  <a:srgbClr val="FFFF00"/>
                </a:solidFill>
                <a:latin typeface="Courier New" panose="02070309020205020404" pitchFamily="49" charset="0"/>
                <a:cs typeface="Courier New" panose="02070309020205020404" pitchFamily="49" charset="0"/>
              </a:rPr>
              <a:t>// door created/instantiated from the </a:t>
            </a:r>
            <a:r>
              <a:rPr lang="en-GB" sz="1600" dirty="0" err="1">
                <a:solidFill>
                  <a:srgbClr val="FFFF00"/>
                </a:solidFill>
                <a:latin typeface="Courier New" panose="02070309020205020404" pitchFamily="49" charset="0"/>
                <a:cs typeface="Courier New" panose="02070309020205020404" pitchFamily="49" charset="0"/>
              </a:rPr>
              <a:t>DoorProperties</a:t>
            </a:r>
            <a:r>
              <a:rPr lang="en-GB" sz="1600" dirty="0">
                <a:solidFill>
                  <a:srgbClr val="FFFF00"/>
                </a:solidFill>
                <a:latin typeface="Courier New" panose="02070309020205020404" pitchFamily="49" charset="0"/>
                <a:cs typeface="Courier New" panose="02070309020205020404" pitchFamily="49" charset="0"/>
              </a:rPr>
              <a:t> class</a:t>
            </a:r>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 </a:t>
            </a:r>
            <a:r>
              <a:rPr lang="en-GB" sz="1600" b="1" dirty="0" err="1">
                <a:solidFill>
                  <a:srgbClr val="FFFF00"/>
                </a:solidFill>
                <a:latin typeface="Courier New" panose="02070309020205020404" pitchFamily="49" charset="0"/>
                <a:cs typeface="Courier New" panose="02070309020205020404" pitchFamily="49" charset="0"/>
              </a:rPr>
              <a:t>doorColour</a:t>
            </a:r>
            <a:r>
              <a:rPr lang="en-GB" sz="1600" b="1" dirty="0">
                <a:solidFill>
                  <a:srgbClr val="FFFF00"/>
                </a:solidFill>
                <a:latin typeface="Courier New" panose="02070309020205020404" pitchFamily="49" charset="0"/>
                <a:cs typeface="Courier New" panose="02070309020205020404" pitchFamily="49" charset="0"/>
              </a:rPr>
              <a:t> = </a:t>
            </a:r>
            <a:r>
              <a:rPr lang="en-GB" sz="1600" b="1" dirty="0" err="1">
                <a:solidFill>
                  <a:srgbClr val="FFFF00"/>
                </a:solidFill>
                <a:latin typeface="Courier New" panose="02070309020205020404" pitchFamily="49" charset="0"/>
                <a:cs typeface="Courier New" panose="02070309020205020404" pitchFamily="49" charset="0"/>
              </a:rPr>
              <a:t>door.opensOn</a:t>
            </a: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defRPr/>
            </a:pPr>
            <a:br>
              <a:rPr lang="en-GB" sz="1600" b="1" dirty="0">
                <a:solidFill>
                  <a:srgbClr val="FFFF00"/>
                </a:solidFill>
                <a:latin typeface="Courier New" panose="02070309020205020404" pitchFamily="49" charset="0"/>
                <a:cs typeface="Courier New" panose="02070309020205020404" pitchFamily="49" charset="0"/>
              </a:rPr>
            </a:br>
            <a:r>
              <a:rPr lang="en-GB" sz="1600" dirty="0">
                <a:solidFill>
                  <a:srgbClr val="FFFF00"/>
                </a:solidFill>
                <a:latin typeface="Courier New" panose="02070309020205020404" pitchFamily="49" charset="0"/>
                <a:cs typeface="Courier New" panose="02070309020205020404" pitchFamily="49" charset="0"/>
              </a:rPr>
              <a:t>// assign a value to a public data member called </a:t>
            </a:r>
            <a:r>
              <a:rPr lang="en-GB" sz="1600" dirty="0" err="1">
                <a:solidFill>
                  <a:srgbClr val="FFFF00"/>
                </a:solidFill>
                <a:latin typeface="Courier New" panose="02070309020205020404" pitchFamily="49" charset="0"/>
                <a:cs typeface="Courier New" panose="02070309020205020404" pitchFamily="49" charset="0"/>
              </a:rPr>
              <a:t>opensOn</a:t>
            </a:r>
            <a:r>
              <a:rPr lang="en-GB" sz="1600" dirty="0">
                <a:solidFill>
                  <a:srgbClr val="FFFF00"/>
                </a:solidFill>
                <a:latin typeface="Courier New" panose="02070309020205020404" pitchFamily="49" charset="0"/>
                <a:cs typeface="Courier New" panose="02070309020205020404" pitchFamily="49" charset="0"/>
              </a:rPr>
              <a:t> in an </a:t>
            </a:r>
            <a:br>
              <a:rPr lang="en-GB" sz="1600" dirty="0">
                <a:solidFill>
                  <a:srgbClr val="FFFF00"/>
                </a:solidFill>
                <a:latin typeface="Courier New" panose="02070309020205020404" pitchFamily="49" charset="0"/>
                <a:cs typeface="Courier New" panose="02070309020205020404" pitchFamily="49" charset="0"/>
              </a:rPr>
            </a:br>
            <a:r>
              <a:rPr lang="en-GB" sz="1600" dirty="0">
                <a:solidFill>
                  <a:srgbClr val="FFFF00"/>
                </a:solidFill>
                <a:latin typeface="Courier New" panose="02070309020205020404" pitchFamily="49" charset="0"/>
                <a:cs typeface="Courier New" panose="02070309020205020404" pitchFamily="49" charset="0"/>
              </a:rPr>
              <a:t>// object named door instantiated from the </a:t>
            </a:r>
            <a:r>
              <a:rPr lang="en-GB" sz="1600" dirty="0" err="1">
                <a:solidFill>
                  <a:srgbClr val="FFFF00"/>
                </a:solidFill>
                <a:latin typeface="Courier New" panose="02070309020205020404" pitchFamily="49" charset="0"/>
                <a:cs typeface="Courier New" panose="02070309020205020404" pitchFamily="49" charset="0"/>
              </a:rPr>
              <a:t>DoorProperties</a:t>
            </a:r>
            <a:r>
              <a:rPr lang="en-GB" sz="1600" dirty="0">
                <a:solidFill>
                  <a:srgbClr val="FFFF00"/>
                </a:solidFill>
                <a:latin typeface="Courier New" panose="02070309020205020404" pitchFamily="49" charset="0"/>
                <a:cs typeface="Courier New" panose="02070309020205020404" pitchFamily="49" charset="0"/>
              </a:rPr>
              <a:t> class</a:t>
            </a:r>
          </a:p>
          <a:p>
            <a:pPr marL="0" indent="0" defTabSz="360000">
              <a:lnSpc>
                <a:spcPct val="100000"/>
              </a:lnSpc>
              <a:spcBef>
                <a:spcPts val="0"/>
              </a:spcBef>
              <a:buNone/>
              <a:defRPr/>
            </a:pPr>
            <a:r>
              <a:rPr lang="en-GB" sz="1600" b="1" dirty="0" err="1">
                <a:solidFill>
                  <a:srgbClr val="FFFF00"/>
                </a:solidFill>
                <a:latin typeface="Courier New" panose="02070309020205020404" pitchFamily="49" charset="0"/>
                <a:cs typeface="Courier New" panose="02070309020205020404" pitchFamily="49" charset="0"/>
              </a:rPr>
              <a:t>door.opensOn</a:t>
            </a:r>
            <a:r>
              <a:rPr lang="en-GB" sz="1600" b="1" dirty="0">
                <a:solidFill>
                  <a:srgbClr val="FFFF00"/>
                </a:solidFill>
                <a:latin typeface="Courier New" panose="02070309020205020404" pitchFamily="49" charset="0"/>
                <a:cs typeface="Courier New" panose="02070309020205020404" pitchFamily="49" charset="0"/>
              </a:rPr>
              <a:t> = new </a:t>
            </a:r>
            <a:r>
              <a:rPr lang="en-GB" sz="1600" b="1" dirty="0" err="1">
                <a:solidFill>
                  <a:srgbClr val="FFFF00"/>
                </a:solidFill>
                <a:latin typeface="Courier New" panose="02070309020205020404" pitchFamily="49" charset="0"/>
                <a:cs typeface="Courier New" panose="02070309020205020404" pitchFamily="49" charset="0"/>
              </a:rPr>
              <a:t>Color</a:t>
            </a:r>
            <a:r>
              <a:rPr lang="en-GB" sz="1600" b="1" dirty="0">
                <a:solidFill>
                  <a:srgbClr val="FFFF00"/>
                </a:solidFill>
                <a:latin typeface="Courier New" panose="02070309020205020404" pitchFamily="49" charset="0"/>
                <a:cs typeface="Courier New" panose="02070309020205020404" pitchFamily="49" charset="0"/>
              </a:rPr>
              <a:t>(1.0f, 0.0f, 1.0f);</a:t>
            </a:r>
          </a:p>
          <a:p>
            <a:endParaRPr lang="en-GB" dirty="0"/>
          </a:p>
        </p:txBody>
      </p:sp>
      <p:sp>
        <p:nvSpPr>
          <p:cNvPr id="2" name="Title 1"/>
          <p:cNvSpPr>
            <a:spLocks noGrp="1"/>
          </p:cNvSpPr>
          <p:nvPr>
            <p:ph type="title"/>
          </p:nvPr>
        </p:nvSpPr>
        <p:spPr>
          <a:xfrm>
            <a:off x="0" y="365126"/>
            <a:ext cx="7222894" cy="535531"/>
          </a:xfrm>
        </p:spPr>
        <p:txBody>
          <a:bodyPr/>
          <a:lstStyle/>
          <a:p>
            <a:r>
              <a:rPr lang="en-GB" dirty="0"/>
              <a:t>Using Find and </a:t>
            </a:r>
            <a:r>
              <a:rPr lang="en-GB" dirty="0" err="1"/>
              <a:t>GetComponent</a:t>
            </a:r>
            <a:endParaRPr lang="en-GB" dirty="0"/>
          </a:p>
        </p:txBody>
      </p:sp>
      <p:sp>
        <p:nvSpPr>
          <p:cNvPr id="5" name="Slide Number Placeholder 4">
            <a:extLst>
              <a:ext uri="{FF2B5EF4-FFF2-40B4-BE49-F238E27FC236}">
                <a16:creationId xmlns:a16="http://schemas.microsoft.com/office/drawing/2014/main" id="{F7094536-39F0-427C-8B9F-6B5AB6912C7B}"/>
              </a:ext>
            </a:extLst>
          </p:cNvPr>
          <p:cNvSpPr>
            <a:spLocks noGrp="1"/>
          </p:cNvSpPr>
          <p:nvPr>
            <p:ph type="sldNum" sz="quarter" idx="12"/>
          </p:nvPr>
        </p:nvSpPr>
        <p:spPr/>
        <p:txBody>
          <a:bodyPr/>
          <a:lstStyle/>
          <a:p>
            <a:fld id="{21C5D830-FC1E-4257-A8C9-800695176662}" type="slidenum">
              <a:rPr lang="en-GB" smtClean="0"/>
              <a:t>23</a:t>
            </a:fld>
            <a:endParaRPr lang="en-GB"/>
          </a:p>
        </p:txBody>
      </p:sp>
    </p:spTree>
    <p:extLst>
      <p:ext uri="{BB962C8B-B14F-4D97-AF65-F5344CB8AC3E}">
        <p14:creationId xmlns:p14="http://schemas.microsoft.com/office/powerpoint/2010/main" val="167962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2" name="Title 1"/>
          <p:cNvSpPr>
            <a:spLocks noGrp="1"/>
          </p:cNvSpPr>
          <p:nvPr>
            <p:ph type="title"/>
          </p:nvPr>
        </p:nvSpPr>
        <p:spPr>
          <a:xfrm>
            <a:off x="0" y="365126"/>
            <a:ext cx="8229580" cy="535531"/>
          </a:xfrm>
        </p:spPr>
        <p:txBody>
          <a:bodyPr/>
          <a:lstStyle/>
          <a:p>
            <a:r>
              <a:rPr lang="en-GB" dirty="0"/>
              <a:t>Making our colour changing trigger</a:t>
            </a:r>
          </a:p>
        </p:txBody>
      </p:sp>
      <p:pic>
        <p:nvPicPr>
          <p:cNvPr id="8" name="Picture 7">
            <a:extLst>
              <a:ext uri="{FF2B5EF4-FFF2-40B4-BE49-F238E27FC236}">
                <a16:creationId xmlns:a16="http://schemas.microsoft.com/office/drawing/2014/main" id="{F486233F-4B70-4686-9B63-E681DAE177C2}"/>
              </a:ext>
            </a:extLst>
          </p:cNvPr>
          <p:cNvPicPr>
            <a:picLocks noChangeAspect="1"/>
          </p:cNvPicPr>
          <p:nvPr/>
        </p:nvPicPr>
        <p:blipFill>
          <a:blip r:embed="rId2"/>
          <a:stretch>
            <a:fillRect/>
          </a:stretch>
        </p:blipFill>
        <p:spPr>
          <a:xfrm>
            <a:off x="457200" y="1221016"/>
            <a:ext cx="8319984" cy="4651883"/>
          </a:xfrm>
          <a:prstGeom prst="rect">
            <a:avLst/>
          </a:prstGeom>
        </p:spPr>
      </p:pic>
      <p:sp>
        <p:nvSpPr>
          <p:cNvPr id="5" name="Slide Number Placeholder 4">
            <a:extLst>
              <a:ext uri="{FF2B5EF4-FFF2-40B4-BE49-F238E27FC236}">
                <a16:creationId xmlns:a16="http://schemas.microsoft.com/office/drawing/2014/main" id="{763DDF25-2638-46CA-9A9E-FC91F504D30D}"/>
              </a:ext>
            </a:extLst>
          </p:cNvPr>
          <p:cNvSpPr>
            <a:spLocks noGrp="1"/>
          </p:cNvSpPr>
          <p:nvPr>
            <p:ph type="sldNum" sz="quarter" idx="12"/>
          </p:nvPr>
        </p:nvSpPr>
        <p:spPr/>
        <p:txBody>
          <a:bodyPr/>
          <a:lstStyle/>
          <a:p>
            <a:fld id="{21C5D830-FC1E-4257-A8C9-800695176662}" type="slidenum">
              <a:rPr lang="en-GB" smtClean="0"/>
              <a:t>24</a:t>
            </a:fld>
            <a:endParaRPr lang="en-GB"/>
          </a:p>
        </p:txBody>
      </p:sp>
    </p:spTree>
    <p:extLst>
      <p:ext uri="{BB962C8B-B14F-4D97-AF65-F5344CB8AC3E}">
        <p14:creationId xmlns:p14="http://schemas.microsoft.com/office/powerpoint/2010/main" val="156841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It may seem a bit bizarre but there are many times when putting an empty </a:t>
            </a:r>
            <a:r>
              <a:rPr lang="en-GB" dirty="0" err="1"/>
              <a:t>GameObject</a:t>
            </a:r>
            <a:r>
              <a:rPr lang="en-GB" dirty="0"/>
              <a:t> into the game world (the scene/level) is useful.</a:t>
            </a:r>
          </a:p>
          <a:p>
            <a:r>
              <a:rPr lang="en-GB" dirty="0"/>
              <a:t>Strictly speaking, an empty </a:t>
            </a:r>
            <a:r>
              <a:rPr lang="en-GB" dirty="0" err="1"/>
              <a:t>GameObject</a:t>
            </a:r>
            <a:r>
              <a:rPr lang="en-GB" dirty="0"/>
              <a:t> isn’t empty.</a:t>
            </a:r>
          </a:p>
          <a:p>
            <a:r>
              <a:rPr lang="en-GB" dirty="0"/>
              <a:t>All </a:t>
            </a:r>
            <a:r>
              <a:rPr lang="en-GB" dirty="0" err="1"/>
              <a:t>GameObjects</a:t>
            </a:r>
            <a:r>
              <a:rPr lang="en-GB" dirty="0"/>
              <a:t> have a Transform component.</a:t>
            </a:r>
          </a:p>
          <a:p>
            <a:r>
              <a:rPr lang="en-GB" dirty="0"/>
              <a:t>One common use for an empty </a:t>
            </a:r>
            <a:r>
              <a:rPr lang="en-GB" dirty="0" err="1"/>
              <a:t>GameObject</a:t>
            </a:r>
            <a:r>
              <a:rPr lang="en-GB" dirty="0"/>
              <a:t> is to help you organise a long list of </a:t>
            </a:r>
            <a:r>
              <a:rPr lang="en-GB" dirty="0" err="1"/>
              <a:t>GameObjects</a:t>
            </a:r>
            <a:r>
              <a:rPr lang="en-GB" dirty="0"/>
              <a:t> in the scene hierarchy.</a:t>
            </a:r>
          </a:p>
          <a:p>
            <a:r>
              <a:rPr lang="en-GB" dirty="0"/>
              <a:t>If you have many different types of </a:t>
            </a:r>
            <a:r>
              <a:rPr lang="en-GB" dirty="0" err="1"/>
              <a:t>GameObjects</a:t>
            </a:r>
            <a:r>
              <a:rPr lang="en-GB" dirty="0"/>
              <a:t> (and lots of them) then you can make an empty </a:t>
            </a:r>
            <a:r>
              <a:rPr lang="en-GB" dirty="0" err="1"/>
              <a:t>GameObject</a:t>
            </a:r>
            <a:r>
              <a:rPr lang="en-GB" dirty="0"/>
              <a:t> for each type and then parent appropriate </a:t>
            </a:r>
            <a:r>
              <a:rPr lang="en-GB" dirty="0" err="1"/>
              <a:t>GameObjects</a:t>
            </a:r>
            <a:r>
              <a:rPr lang="en-GB" dirty="0"/>
              <a:t> to them.</a:t>
            </a:r>
          </a:p>
          <a:p>
            <a:r>
              <a:rPr lang="en-GB" dirty="0"/>
              <a:t>Basically, you treat the empty </a:t>
            </a:r>
            <a:r>
              <a:rPr lang="en-GB" dirty="0" err="1"/>
              <a:t>GameObject</a:t>
            </a:r>
            <a:r>
              <a:rPr lang="en-GB" dirty="0"/>
              <a:t> like a folder.</a:t>
            </a:r>
          </a:p>
          <a:p>
            <a:r>
              <a:rPr lang="en-GB" dirty="0"/>
              <a:t>If you do this, never manipulate the empty </a:t>
            </a:r>
            <a:r>
              <a:rPr lang="en-GB" dirty="0" err="1"/>
              <a:t>GameObject’s</a:t>
            </a:r>
            <a:r>
              <a:rPr lang="en-GB" dirty="0"/>
              <a:t> transform (unless you really want to).</a:t>
            </a:r>
          </a:p>
          <a:p>
            <a:r>
              <a:rPr lang="en-GB" dirty="0"/>
              <a:t>You can set the parent for a </a:t>
            </a:r>
            <a:r>
              <a:rPr lang="en-GB" dirty="0" err="1"/>
              <a:t>GameObject</a:t>
            </a:r>
            <a:r>
              <a:rPr lang="en-GB" dirty="0"/>
              <a:t> in either of the following ways:</a:t>
            </a:r>
          </a:p>
          <a:p>
            <a:pPr marL="0" indent="0">
              <a:buNone/>
            </a:pPr>
            <a:endParaRPr lang="en-GB" dirty="0"/>
          </a:p>
          <a:p>
            <a:pPr marL="0" indent="0" defTabSz="360000">
              <a:lnSpc>
                <a:spcPct val="100000"/>
              </a:lnSpc>
              <a:spcBef>
                <a:spcPts val="0"/>
              </a:spcBef>
              <a:buNone/>
            </a:pPr>
            <a:r>
              <a:rPr lang="en-GB" sz="1600" dirty="0" err="1">
                <a:solidFill>
                  <a:srgbClr val="FFFF00"/>
                </a:solidFill>
              </a:rPr>
              <a:t>transform.parent</a:t>
            </a:r>
            <a:r>
              <a:rPr lang="en-GB" sz="1600" dirty="0">
                <a:solidFill>
                  <a:srgbClr val="FFFF00"/>
                </a:solidFill>
              </a:rPr>
              <a:t> = </a:t>
            </a:r>
            <a:r>
              <a:rPr lang="en-GB" sz="1600" dirty="0" err="1">
                <a:solidFill>
                  <a:srgbClr val="FFFF00"/>
                </a:solidFill>
              </a:rPr>
              <a:t>someGameObject.transform</a:t>
            </a:r>
            <a:r>
              <a:rPr lang="en-GB" sz="1600" dirty="0">
                <a:solidFill>
                  <a:srgbClr val="FFFF00"/>
                </a:solidFill>
              </a:rPr>
              <a:t>;</a:t>
            </a:r>
          </a:p>
          <a:p>
            <a:pPr marL="0" indent="0" defTabSz="360000">
              <a:lnSpc>
                <a:spcPct val="100000"/>
              </a:lnSpc>
              <a:spcBef>
                <a:spcPts val="0"/>
              </a:spcBef>
              <a:buNone/>
            </a:pPr>
            <a:r>
              <a:rPr lang="en-GB" sz="1600" dirty="0" err="1">
                <a:solidFill>
                  <a:srgbClr val="FFFF00"/>
                </a:solidFill>
              </a:rPr>
              <a:t>transform.SetParent</a:t>
            </a:r>
            <a:r>
              <a:rPr lang="en-GB" sz="1600" dirty="0">
                <a:solidFill>
                  <a:srgbClr val="FFFF00"/>
                </a:solidFill>
              </a:rPr>
              <a:t>(</a:t>
            </a:r>
            <a:r>
              <a:rPr lang="en-GB" sz="1600" dirty="0" err="1">
                <a:solidFill>
                  <a:srgbClr val="FFFF00"/>
                </a:solidFill>
              </a:rPr>
              <a:t>parentTransform</a:t>
            </a:r>
            <a:r>
              <a:rPr lang="en-GB" sz="1600" dirty="0">
                <a:solidFill>
                  <a:srgbClr val="FFFF00"/>
                </a:solidFill>
              </a:rPr>
              <a:t>);</a:t>
            </a:r>
          </a:p>
        </p:txBody>
      </p:sp>
      <p:sp>
        <p:nvSpPr>
          <p:cNvPr id="6" name="Title 5"/>
          <p:cNvSpPr>
            <a:spLocks noGrp="1"/>
          </p:cNvSpPr>
          <p:nvPr>
            <p:ph type="title"/>
          </p:nvPr>
        </p:nvSpPr>
        <p:spPr>
          <a:xfrm>
            <a:off x="0" y="365126"/>
            <a:ext cx="5145402" cy="535531"/>
          </a:xfrm>
        </p:spPr>
        <p:txBody>
          <a:bodyPr/>
          <a:lstStyle/>
          <a:p>
            <a:r>
              <a:rPr lang="en-GB" dirty="0"/>
              <a:t>Empty </a:t>
            </a:r>
            <a:r>
              <a:rPr lang="en-GB" dirty="0" err="1"/>
              <a:t>GameObjects</a:t>
            </a:r>
            <a:endParaRPr lang="en-GB" dirty="0"/>
          </a:p>
        </p:txBody>
      </p:sp>
      <p:sp>
        <p:nvSpPr>
          <p:cNvPr id="4" name="Slide Number Placeholder 3">
            <a:extLst>
              <a:ext uri="{FF2B5EF4-FFF2-40B4-BE49-F238E27FC236}">
                <a16:creationId xmlns:a16="http://schemas.microsoft.com/office/drawing/2014/main" id="{09B55589-DF4D-48F9-B3D7-2CC23AC4FC50}"/>
              </a:ext>
            </a:extLst>
          </p:cNvPr>
          <p:cNvSpPr>
            <a:spLocks noGrp="1"/>
          </p:cNvSpPr>
          <p:nvPr>
            <p:ph type="sldNum" sz="quarter" idx="12"/>
          </p:nvPr>
        </p:nvSpPr>
        <p:spPr/>
        <p:txBody>
          <a:bodyPr/>
          <a:lstStyle/>
          <a:p>
            <a:fld id="{21C5D830-FC1E-4257-A8C9-800695176662}" type="slidenum">
              <a:rPr lang="en-GB" smtClean="0"/>
              <a:t>25</a:t>
            </a:fld>
            <a:endParaRPr lang="en-GB"/>
          </a:p>
        </p:txBody>
      </p:sp>
    </p:spTree>
    <p:extLst>
      <p:ext uri="{BB962C8B-B14F-4D97-AF65-F5344CB8AC3E}">
        <p14:creationId xmlns:p14="http://schemas.microsoft.com/office/powerpoint/2010/main" val="327804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A vector is a mathematical construct.</a:t>
            </a:r>
          </a:p>
          <a:p>
            <a:r>
              <a:rPr lang="en-GB" dirty="0"/>
              <a:t>It defines a magnitude and a direction.</a:t>
            </a:r>
          </a:p>
          <a:p>
            <a:r>
              <a:rPr lang="en-GB" dirty="0"/>
              <a:t>If I was to ask you to drive at 40mph, that only describes how fast I want you to drive.</a:t>
            </a:r>
          </a:p>
          <a:p>
            <a:r>
              <a:rPr lang="en-GB" dirty="0"/>
              <a:t>This is known as a scalar value in maths.</a:t>
            </a:r>
          </a:p>
          <a:p>
            <a:r>
              <a:rPr lang="en-GB" dirty="0"/>
              <a:t>If I tell you to drive at 40mph due north then this also gives you a direction to travel in.</a:t>
            </a:r>
          </a:p>
          <a:p>
            <a:r>
              <a:rPr lang="en-GB" dirty="0"/>
              <a:t>This is a vector value.</a:t>
            </a:r>
          </a:p>
          <a:p>
            <a:r>
              <a:rPr lang="en-GB" dirty="0"/>
              <a:t>The key point is that to follow my instructions, you must know how fast is 40mph and which way north is.</a:t>
            </a:r>
          </a:p>
          <a:p>
            <a:r>
              <a:rPr lang="en-GB" dirty="0"/>
              <a:t>This brings us to the concept of a grid.</a:t>
            </a:r>
          </a:p>
          <a:p>
            <a:r>
              <a:rPr lang="en-GB" dirty="0"/>
              <a:t>A grid defines a set of axes.</a:t>
            </a:r>
          </a:p>
          <a:p>
            <a:r>
              <a:rPr lang="en-GB" dirty="0"/>
              <a:t>Divisions of these axes then help us to construct the grid itself using intersections.</a:t>
            </a:r>
          </a:p>
          <a:p>
            <a:r>
              <a:rPr lang="en-GB" dirty="0"/>
              <a:t>These intersections define a series of co-ordinates.</a:t>
            </a:r>
          </a:p>
          <a:p>
            <a:endParaRPr lang="en-GB" dirty="0"/>
          </a:p>
        </p:txBody>
      </p:sp>
      <p:sp>
        <p:nvSpPr>
          <p:cNvPr id="6" name="Title 5"/>
          <p:cNvSpPr>
            <a:spLocks noGrp="1"/>
          </p:cNvSpPr>
          <p:nvPr>
            <p:ph type="title"/>
          </p:nvPr>
        </p:nvSpPr>
        <p:spPr>
          <a:xfrm>
            <a:off x="0" y="365126"/>
            <a:ext cx="2514875" cy="535531"/>
          </a:xfrm>
        </p:spPr>
        <p:txBody>
          <a:bodyPr/>
          <a:lstStyle/>
          <a:p>
            <a:r>
              <a:rPr lang="en-GB" dirty="0"/>
              <a:t>Vectors</a:t>
            </a:r>
          </a:p>
        </p:txBody>
      </p:sp>
      <p:sp>
        <p:nvSpPr>
          <p:cNvPr id="4" name="Slide Number Placeholder 3">
            <a:extLst>
              <a:ext uri="{FF2B5EF4-FFF2-40B4-BE49-F238E27FC236}">
                <a16:creationId xmlns:a16="http://schemas.microsoft.com/office/drawing/2014/main" id="{DB6845F0-1F67-4A65-A8F5-3FDA980480DB}"/>
              </a:ext>
            </a:extLst>
          </p:cNvPr>
          <p:cNvSpPr>
            <a:spLocks noGrp="1"/>
          </p:cNvSpPr>
          <p:nvPr>
            <p:ph type="sldNum" sz="quarter" idx="12"/>
          </p:nvPr>
        </p:nvSpPr>
        <p:spPr/>
        <p:txBody>
          <a:bodyPr/>
          <a:lstStyle/>
          <a:p>
            <a:fld id="{21C5D830-FC1E-4257-A8C9-800695176662}" type="slidenum">
              <a:rPr lang="en-GB" smtClean="0"/>
              <a:t>26</a:t>
            </a:fld>
            <a:endParaRPr lang="en-GB"/>
          </a:p>
        </p:txBody>
      </p:sp>
    </p:spTree>
    <p:extLst>
      <p:ext uri="{BB962C8B-B14F-4D97-AF65-F5344CB8AC3E}">
        <p14:creationId xmlns:p14="http://schemas.microsoft.com/office/powerpoint/2010/main" val="1168186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Here’s the standard 2D grid you are familiar with:</a:t>
            </a:r>
          </a:p>
          <a:p>
            <a:endParaRPr lang="en-GB" dirty="0"/>
          </a:p>
          <a:p>
            <a:pPr marL="0" indent="0">
              <a:buNone/>
            </a:pPr>
            <a:endParaRPr lang="en-GB" dirty="0"/>
          </a:p>
        </p:txBody>
      </p:sp>
      <p:sp>
        <p:nvSpPr>
          <p:cNvPr id="6" name="Title 5"/>
          <p:cNvSpPr>
            <a:spLocks noGrp="1"/>
          </p:cNvSpPr>
          <p:nvPr>
            <p:ph type="title"/>
          </p:nvPr>
        </p:nvSpPr>
        <p:spPr>
          <a:xfrm>
            <a:off x="0" y="365126"/>
            <a:ext cx="2474799" cy="535531"/>
          </a:xfrm>
        </p:spPr>
        <p:txBody>
          <a:bodyPr/>
          <a:lstStyle/>
          <a:p>
            <a:r>
              <a:rPr lang="en-GB" dirty="0"/>
              <a:t>2D grid</a:t>
            </a:r>
          </a:p>
        </p:txBody>
      </p:sp>
      <p:pic>
        <p:nvPicPr>
          <p:cNvPr id="1026" name="Picture 2" descr="Image result for 2d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975" y="1613156"/>
            <a:ext cx="4790050" cy="44382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D334BB3-E49F-45A1-BEEF-B1A7C46095A7}"/>
              </a:ext>
            </a:extLst>
          </p:cNvPr>
          <p:cNvSpPr>
            <a:spLocks noGrp="1"/>
          </p:cNvSpPr>
          <p:nvPr>
            <p:ph type="sldNum" sz="quarter" idx="12"/>
          </p:nvPr>
        </p:nvSpPr>
        <p:spPr/>
        <p:txBody>
          <a:bodyPr/>
          <a:lstStyle/>
          <a:p>
            <a:fld id="{21C5D830-FC1E-4257-A8C9-800695176662}" type="slidenum">
              <a:rPr lang="en-GB" smtClean="0"/>
              <a:t>27</a:t>
            </a:fld>
            <a:endParaRPr lang="en-GB"/>
          </a:p>
        </p:txBody>
      </p:sp>
    </p:spTree>
    <p:extLst>
      <p:ext uri="{BB962C8B-B14F-4D97-AF65-F5344CB8AC3E}">
        <p14:creationId xmlns:p14="http://schemas.microsoft.com/office/powerpoint/2010/main" val="227720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pPr marL="457200" lvl="1" indent="0">
              <a:buNone/>
            </a:pPr>
            <a:endParaRPr lang="en-GB" dirty="0"/>
          </a:p>
        </p:txBody>
      </p:sp>
      <p:sp>
        <p:nvSpPr>
          <p:cNvPr id="6" name="Title 5"/>
          <p:cNvSpPr>
            <a:spLocks noGrp="1"/>
          </p:cNvSpPr>
          <p:nvPr>
            <p:ph type="title"/>
          </p:nvPr>
        </p:nvSpPr>
        <p:spPr>
          <a:xfrm>
            <a:off x="0" y="365126"/>
            <a:ext cx="5493254" cy="535531"/>
          </a:xfrm>
        </p:spPr>
        <p:txBody>
          <a:bodyPr/>
          <a:lstStyle/>
          <a:p>
            <a:r>
              <a:rPr lang="en-GB" dirty="0"/>
              <a:t>An example 2D vector</a:t>
            </a:r>
          </a:p>
        </p:txBody>
      </p:sp>
      <p:pic>
        <p:nvPicPr>
          <p:cNvPr id="7" name="Picture 2" descr="Image result for 2d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787" y="1613156"/>
            <a:ext cx="4790050" cy="443824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V="1">
            <a:off x="4778477" y="2271252"/>
            <a:ext cx="894735" cy="1582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63029" y="1868130"/>
            <a:ext cx="4245513" cy="4247317"/>
          </a:xfrm>
          <a:prstGeom prst="rect">
            <a:avLst/>
          </a:prstGeom>
          <a:noFill/>
        </p:spPr>
        <p:txBody>
          <a:bodyPr wrap="square" rtlCol="0">
            <a:spAutoFit/>
          </a:bodyPr>
          <a:lstStyle/>
          <a:p>
            <a:r>
              <a:rPr lang="en-GB" dirty="0">
                <a:solidFill>
                  <a:schemeClr val="bg1"/>
                </a:solidFill>
              </a:rPr>
              <a:t>We can describe this vector using the axes defined: </a:t>
            </a:r>
            <a:r>
              <a:rPr lang="en-GB" i="1" dirty="0">
                <a:solidFill>
                  <a:schemeClr val="bg1"/>
                </a:solidFill>
              </a:rPr>
              <a:t>v</a:t>
            </a:r>
            <a:r>
              <a:rPr lang="en-GB" dirty="0">
                <a:solidFill>
                  <a:schemeClr val="bg1"/>
                </a:solidFill>
              </a:rPr>
              <a:t> = (2,4)</a:t>
            </a:r>
          </a:p>
          <a:p>
            <a:endParaRPr lang="en-GB" dirty="0">
              <a:solidFill>
                <a:schemeClr val="bg1"/>
              </a:solidFill>
            </a:endParaRPr>
          </a:p>
          <a:p>
            <a:r>
              <a:rPr lang="en-GB" dirty="0">
                <a:solidFill>
                  <a:schemeClr val="bg1"/>
                </a:solidFill>
              </a:rPr>
              <a:t>This is two units along the x-axis and four units along the y-axis.</a:t>
            </a:r>
          </a:p>
          <a:p>
            <a:endParaRPr lang="en-GB" dirty="0">
              <a:solidFill>
                <a:schemeClr val="bg1"/>
              </a:solidFill>
            </a:endParaRPr>
          </a:p>
          <a:p>
            <a:r>
              <a:rPr lang="en-GB" dirty="0">
                <a:solidFill>
                  <a:schemeClr val="bg1"/>
                </a:solidFill>
              </a:rPr>
              <a:t>This also describes the vector’s direction.</a:t>
            </a:r>
          </a:p>
          <a:p>
            <a:endParaRPr lang="en-GB" dirty="0">
              <a:solidFill>
                <a:schemeClr val="bg1"/>
              </a:solidFill>
            </a:endParaRPr>
          </a:p>
          <a:p>
            <a:r>
              <a:rPr lang="en-GB" dirty="0">
                <a:solidFill>
                  <a:schemeClr val="bg1"/>
                </a:solidFill>
              </a:rPr>
              <a:t>To get its magnitude, we have to use a bit of Pythagoras:</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Therefore: mag = </a:t>
            </a:r>
            <a:r>
              <a:rPr lang="en-GB" dirty="0">
                <a:solidFill>
                  <a:schemeClr val="bg1"/>
                </a:solidFill>
                <a:sym typeface="Symbol" panose="05050102010706020507" pitchFamily="18" charset="2"/>
              </a:rPr>
              <a:t>20  4.472</a:t>
            </a:r>
            <a:endParaRPr lang="en-GB" dirty="0">
              <a:solidFill>
                <a:schemeClr val="bg1"/>
              </a:solidFill>
            </a:endParaRPr>
          </a:p>
        </p:txBody>
      </p:sp>
      <p:sp>
        <p:nvSpPr>
          <p:cNvPr id="11" name="TextBox 10"/>
          <p:cNvSpPr txBox="1"/>
          <p:nvPr/>
        </p:nvSpPr>
        <p:spPr>
          <a:xfrm>
            <a:off x="5331106" y="1799477"/>
            <a:ext cx="501445" cy="584775"/>
          </a:xfrm>
          <a:prstGeom prst="rect">
            <a:avLst/>
          </a:prstGeom>
          <a:noFill/>
        </p:spPr>
        <p:txBody>
          <a:bodyPr wrap="square" rtlCol="0">
            <a:spAutoFit/>
          </a:bodyPr>
          <a:lstStyle/>
          <a:p>
            <a:r>
              <a:rPr lang="en-GB" sz="3200" i="1" dirty="0">
                <a:solidFill>
                  <a:schemeClr val="accent1"/>
                </a:solidFill>
              </a:rPr>
              <a:t>v</a:t>
            </a:r>
            <a:endParaRPr lang="en-GB" i="1" dirty="0">
              <a:solidFill>
                <a:schemeClr val="accent1"/>
              </a:solidFill>
            </a:endParaRPr>
          </a:p>
        </p:txBody>
      </p:sp>
      <mc:AlternateContent xmlns:mc="http://schemas.openxmlformats.org/markup-compatibility/2006" xmlns:a14="http://schemas.microsoft.com/office/drawing/2010/main">
        <mc:Choice Requires="a14">
          <p:sp>
            <p:nvSpPr>
              <p:cNvPr id="12" name="Rectangle 11"/>
              <p:cNvSpPr/>
              <p:nvPr/>
            </p:nvSpPr>
            <p:spPr>
              <a:xfrm>
                <a:off x="7563029" y="4793800"/>
                <a:ext cx="15199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𝑎</m:t>
                          </m:r>
                        </m:e>
                        <m:sup>
                          <m:r>
                            <a:rPr lang="en-GB" i="1">
                              <a:solidFill>
                                <a:schemeClr val="bg1"/>
                              </a:solidFill>
                              <a:latin typeface="Cambria Math" panose="02040503050406030204" pitchFamily="18" charset="0"/>
                            </a:rPr>
                            <m:t>2</m:t>
                          </m:r>
                        </m:sup>
                      </m:sSup>
                      <m:r>
                        <a:rPr lang="en-GB" i="1">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𝑏</m:t>
                          </m:r>
                        </m:e>
                        <m:sup>
                          <m:r>
                            <a:rPr lang="en-GB" i="1">
                              <a:solidFill>
                                <a:schemeClr val="bg1"/>
                              </a:solidFill>
                              <a:latin typeface="Cambria Math" panose="02040503050406030204" pitchFamily="18" charset="0"/>
                            </a:rPr>
                            <m:t>2</m:t>
                          </m:r>
                        </m:sup>
                      </m:sSup>
                      <m:r>
                        <a:rPr lang="en-GB" i="1">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i="1">
                              <a:solidFill>
                                <a:schemeClr val="bg1"/>
                              </a:solidFill>
                              <a:latin typeface="Cambria Math" panose="02040503050406030204" pitchFamily="18" charset="0"/>
                            </a:rPr>
                            <m:t>𝑐</m:t>
                          </m:r>
                        </m:e>
                        <m:sup>
                          <m:r>
                            <a:rPr lang="en-GB" i="1">
                              <a:solidFill>
                                <a:schemeClr val="bg1"/>
                              </a:solidFill>
                              <a:latin typeface="Cambria Math" panose="02040503050406030204" pitchFamily="18" charset="0"/>
                            </a:rPr>
                            <m:t>2</m:t>
                          </m:r>
                        </m:sup>
                      </m:sSup>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7563029" y="4793800"/>
                <a:ext cx="1519968" cy="369332"/>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551187" y="5239656"/>
                <a:ext cx="18603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2</m:t>
                          </m:r>
                        </m:e>
                        <m:sup>
                          <m:r>
                            <a:rPr lang="en-GB" i="1">
                              <a:solidFill>
                                <a:schemeClr val="bg1"/>
                              </a:solidFill>
                              <a:latin typeface="Cambria Math" panose="02040503050406030204" pitchFamily="18" charset="0"/>
                            </a:rPr>
                            <m:t>2</m:t>
                          </m:r>
                        </m:sup>
                      </m:sSup>
                      <m:r>
                        <a:rPr lang="en-GB" i="1">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4</m:t>
                          </m:r>
                        </m:e>
                        <m:sup>
                          <m:r>
                            <a:rPr lang="en-GB" i="1">
                              <a:solidFill>
                                <a:schemeClr val="bg1"/>
                              </a:solidFill>
                              <a:latin typeface="Cambria Math" panose="02040503050406030204" pitchFamily="18" charset="0"/>
                            </a:rPr>
                            <m:t>2</m:t>
                          </m:r>
                        </m:sup>
                      </m:sSup>
                      <m:r>
                        <a:rPr lang="en-GB" i="1">
                          <a:solidFill>
                            <a:schemeClr val="bg1"/>
                          </a:solidFill>
                          <a:latin typeface="Cambria Math" panose="02040503050406030204" pitchFamily="18" charset="0"/>
                        </a:rPr>
                        <m:t>=</m:t>
                      </m:r>
                      <m:sSup>
                        <m:sSupPr>
                          <m:ctrlPr>
                            <a:rPr lang="en-GB" i="1">
                              <a:solidFill>
                                <a:schemeClr val="bg1"/>
                              </a:solidFill>
                              <a:latin typeface="Cambria Math" panose="02040503050406030204" pitchFamily="18" charset="0"/>
                            </a:rPr>
                          </m:ctrlPr>
                        </m:sSupPr>
                        <m:e>
                          <m:r>
                            <a:rPr lang="en-GB" b="0" i="1" smtClean="0">
                              <a:solidFill>
                                <a:schemeClr val="bg1"/>
                              </a:solidFill>
                              <a:latin typeface="Cambria Math" panose="02040503050406030204" pitchFamily="18" charset="0"/>
                            </a:rPr>
                            <m:t>𝑚𝑎𝑔</m:t>
                          </m:r>
                        </m:e>
                        <m:sup>
                          <m:r>
                            <a:rPr lang="en-GB" i="1">
                              <a:solidFill>
                                <a:schemeClr val="bg1"/>
                              </a:solidFill>
                              <a:latin typeface="Cambria Math" panose="02040503050406030204" pitchFamily="18" charset="0"/>
                            </a:rPr>
                            <m:t>2</m:t>
                          </m:r>
                        </m:sup>
                      </m:sSup>
                    </m:oMath>
                  </m:oMathPara>
                </a14:m>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7551187" y="5239656"/>
                <a:ext cx="1860381" cy="369332"/>
              </a:xfrm>
              <a:prstGeom prst="rect">
                <a:avLst/>
              </a:prstGeom>
              <a:blipFill rotWithShape="0">
                <a:blip r:embed="rId4"/>
                <a:stretch>
                  <a:fillRect b="-666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982AC96-0161-4EFD-9183-318B9EFBEAD1}"/>
              </a:ext>
            </a:extLst>
          </p:cNvPr>
          <p:cNvSpPr>
            <a:spLocks noGrp="1"/>
          </p:cNvSpPr>
          <p:nvPr>
            <p:ph type="sldNum" sz="quarter" idx="12"/>
          </p:nvPr>
        </p:nvSpPr>
        <p:spPr/>
        <p:txBody>
          <a:bodyPr/>
          <a:lstStyle/>
          <a:p>
            <a:fld id="{21C5D830-FC1E-4257-A8C9-800695176662}" type="slidenum">
              <a:rPr lang="en-GB" smtClean="0"/>
              <a:t>28</a:t>
            </a:fld>
            <a:endParaRPr lang="en-GB"/>
          </a:p>
        </p:txBody>
      </p:sp>
    </p:spTree>
    <p:extLst>
      <p:ext uri="{BB962C8B-B14F-4D97-AF65-F5344CB8AC3E}">
        <p14:creationId xmlns:p14="http://schemas.microsoft.com/office/powerpoint/2010/main" val="3083884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These two vectors are exactly the same. They just have a different start point.</a:t>
            </a:r>
          </a:p>
        </p:txBody>
      </p:sp>
      <p:sp>
        <p:nvSpPr>
          <p:cNvPr id="6" name="Title 5"/>
          <p:cNvSpPr>
            <a:spLocks noGrp="1"/>
          </p:cNvSpPr>
          <p:nvPr>
            <p:ph type="title"/>
          </p:nvPr>
        </p:nvSpPr>
        <p:spPr>
          <a:xfrm>
            <a:off x="0" y="365126"/>
            <a:ext cx="8426750" cy="535531"/>
          </a:xfrm>
        </p:spPr>
        <p:txBody>
          <a:bodyPr/>
          <a:lstStyle/>
          <a:p>
            <a:r>
              <a:rPr lang="en-GB" dirty="0"/>
              <a:t>Displacement and positional vectors</a:t>
            </a:r>
          </a:p>
        </p:txBody>
      </p:sp>
      <p:grpSp>
        <p:nvGrpSpPr>
          <p:cNvPr id="13" name="Group 12"/>
          <p:cNvGrpSpPr/>
          <p:nvPr/>
        </p:nvGrpSpPr>
        <p:grpSpPr>
          <a:xfrm>
            <a:off x="1616533" y="1613156"/>
            <a:ext cx="4790050" cy="4438240"/>
            <a:chOff x="2353955" y="1613156"/>
            <a:chExt cx="4790050" cy="4438240"/>
          </a:xfrm>
        </p:grpSpPr>
        <p:pic>
          <p:nvPicPr>
            <p:cNvPr id="7" name="Picture 2" descr="Image result for 2d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955" y="1613156"/>
              <a:ext cx="4790050" cy="443824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4778477" y="2271252"/>
              <a:ext cx="894735" cy="1582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1106" y="1799477"/>
              <a:ext cx="501445" cy="584775"/>
            </a:xfrm>
            <a:prstGeom prst="rect">
              <a:avLst/>
            </a:prstGeom>
            <a:noFill/>
          </p:spPr>
          <p:txBody>
            <a:bodyPr wrap="square" rtlCol="0">
              <a:spAutoFit/>
            </a:bodyPr>
            <a:lstStyle/>
            <a:p>
              <a:r>
                <a:rPr lang="en-GB" sz="3200" i="1" dirty="0">
                  <a:solidFill>
                    <a:schemeClr val="accent1"/>
                  </a:solidFill>
                </a:rPr>
                <a:t>v</a:t>
              </a:r>
              <a:endParaRPr lang="en-GB" i="1" dirty="0">
                <a:solidFill>
                  <a:schemeClr val="accent1"/>
                </a:solidFill>
              </a:endParaRPr>
            </a:p>
          </p:txBody>
        </p:sp>
        <p:cxnSp>
          <p:nvCxnSpPr>
            <p:cNvPr id="10" name="Straight Arrow Connector 9"/>
            <p:cNvCxnSpPr/>
            <p:nvPr/>
          </p:nvCxnSpPr>
          <p:spPr>
            <a:xfrm flipV="1">
              <a:off x="5673212" y="3854245"/>
              <a:ext cx="894735" cy="1582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25841" y="3382470"/>
              <a:ext cx="501445" cy="584775"/>
            </a:xfrm>
            <a:prstGeom prst="rect">
              <a:avLst/>
            </a:prstGeom>
            <a:noFill/>
          </p:spPr>
          <p:txBody>
            <a:bodyPr wrap="square" rtlCol="0">
              <a:spAutoFit/>
            </a:bodyPr>
            <a:lstStyle/>
            <a:p>
              <a:r>
                <a:rPr lang="en-GB" sz="3200" i="1" dirty="0">
                  <a:solidFill>
                    <a:schemeClr val="accent1"/>
                  </a:solidFill>
                </a:rPr>
                <a:t>v</a:t>
              </a:r>
              <a:endParaRPr lang="en-GB" i="1" dirty="0">
                <a:solidFill>
                  <a:schemeClr val="accent1"/>
                </a:solidFill>
              </a:endParaRPr>
            </a:p>
          </p:txBody>
        </p:sp>
      </p:grpSp>
      <p:sp>
        <p:nvSpPr>
          <p:cNvPr id="12" name="TextBox 11"/>
          <p:cNvSpPr txBox="1"/>
          <p:nvPr/>
        </p:nvSpPr>
        <p:spPr>
          <a:xfrm>
            <a:off x="6894150" y="1838980"/>
            <a:ext cx="4835734" cy="3970318"/>
          </a:xfrm>
          <a:prstGeom prst="rect">
            <a:avLst/>
          </a:prstGeom>
          <a:noFill/>
        </p:spPr>
        <p:txBody>
          <a:bodyPr wrap="square" rtlCol="0">
            <a:spAutoFit/>
          </a:bodyPr>
          <a:lstStyle/>
          <a:p>
            <a:r>
              <a:rPr lang="en-GB" dirty="0">
                <a:solidFill>
                  <a:schemeClr val="bg1"/>
                </a:solidFill>
              </a:rPr>
              <a:t>These are known as displacement vectors.</a:t>
            </a:r>
          </a:p>
          <a:p>
            <a:endParaRPr lang="en-GB" dirty="0">
              <a:solidFill>
                <a:schemeClr val="bg1"/>
              </a:solidFill>
            </a:endParaRPr>
          </a:p>
          <a:p>
            <a:r>
              <a:rPr lang="en-GB" dirty="0">
                <a:solidFill>
                  <a:schemeClr val="bg1"/>
                </a:solidFill>
              </a:rPr>
              <a:t>You can also describe positions on the grid in terms of a vector.</a:t>
            </a:r>
          </a:p>
          <a:p>
            <a:endParaRPr lang="en-GB" dirty="0">
              <a:solidFill>
                <a:schemeClr val="bg1"/>
              </a:solidFill>
            </a:endParaRPr>
          </a:p>
          <a:p>
            <a:r>
              <a:rPr lang="en-GB" dirty="0">
                <a:solidFill>
                  <a:schemeClr val="bg1"/>
                </a:solidFill>
              </a:rPr>
              <a:t>(-3, 2) means the point is at 3 units in the negative x-axis and 2 units in the positive y-axis.</a:t>
            </a:r>
          </a:p>
          <a:p>
            <a:endParaRPr lang="en-GB" dirty="0">
              <a:solidFill>
                <a:schemeClr val="bg1"/>
              </a:solidFill>
            </a:endParaRPr>
          </a:p>
          <a:p>
            <a:r>
              <a:rPr lang="en-GB" dirty="0">
                <a:solidFill>
                  <a:schemeClr val="bg1"/>
                </a:solidFill>
              </a:rPr>
              <a:t>These are still vectors but the start point is at the origin (centre) of the intersecting axes. E.g.</a:t>
            </a:r>
          </a:p>
          <a:p>
            <a:endParaRPr lang="en-GB" dirty="0">
              <a:solidFill>
                <a:schemeClr val="bg1"/>
              </a:solidFill>
            </a:endParaRPr>
          </a:p>
          <a:p>
            <a:r>
              <a:rPr lang="en-GB" dirty="0">
                <a:solidFill>
                  <a:schemeClr val="bg1"/>
                </a:solidFill>
              </a:rPr>
              <a:t>P = (-3, 2)</a:t>
            </a:r>
          </a:p>
          <a:p>
            <a:endParaRPr lang="en-GB" dirty="0">
              <a:solidFill>
                <a:schemeClr val="bg1"/>
              </a:solidFill>
            </a:endParaRPr>
          </a:p>
          <a:p>
            <a:endParaRPr lang="en-GB" dirty="0">
              <a:solidFill>
                <a:schemeClr val="bg1"/>
              </a:solidFill>
            </a:endParaRPr>
          </a:p>
        </p:txBody>
      </p:sp>
      <p:sp>
        <p:nvSpPr>
          <p:cNvPr id="14" name="TextBox 13"/>
          <p:cNvSpPr txBox="1"/>
          <p:nvPr/>
        </p:nvSpPr>
        <p:spPr>
          <a:xfrm>
            <a:off x="2327349" y="2551645"/>
            <a:ext cx="501445" cy="584775"/>
          </a:xfrm>
          <a:prstGeom prst="rect">
            <a:avLst/>
          </a:prstGeom>
          <a:noFill/>
        </p:spPr>
        <p:txBody>
          <a:bodyPr wrap="square" rtlCol="0">
            <a:spAutoFit/>
          </a:bodyPr>
          <a:lstStyle/>
          <a:p>
            <a:r>
              <a:rPr lang="en-GB" sz="3200" dirty="0">
                <a:solidFill>
                  <a:schemeClr val="accent1"/>
                </a:solidFill>
              </a:rPr>
              <a:t>P</a:t>
            </a:r>
            <a:endParaRPr lang="en-GB" dirty="0">
              <a:solidFill>
                <a:schemeClr val="accent1"/>
              </a:solidFill>
            </a:endParaRPr>
          </a:p>
        </p:txBody>
      </p:sp>
      <p:sp>
        <p:nvSpPr>
          <p:cNvPr id="15" name="Oval 14"/>
          <p:cNvSpPr/>
          <p:nvPr/>
        </p:nvSpPr>
        <p:spPr>
          <a:xfrm>
            <a:off x="2610598" y="3012261"/>
            <a:ext cx="145464" cy="1425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64F7FBBD-F656-4BB2-BED9-028F60428FA0}"/>
              </a:ext>
            </a:extLst>
          </p:cNvPr>
          <p:cNvSpPr>
            <a:spLocks noGrp="1"/>
          </p:cNvSpPr>
          <p:nvPr>
            <p:ph type="sldNum" sz="quarter" idx="12"/>
          </p:nvPr>
        </p:nvSpPr>
        <p:spPr/>
        <p:txBody>
          <a:bodyPr/>
          <a:lstStyle/>
          <a:p>
            <a:fld id="{21C5D830-FC1E-4257-A8C9-800695176662}" type="slidenum">
              <a:rPr lang="en-GB" smtClean="0"/>
              <a:t>29</a:t>
            </a:fld>
            <a:endParaRPr lang="en-GB"/>
          </a:p>
        </p:txBody>
      </p:sp>
    </p:spTree>
    <p:extLst>
      <p:ext uri="{BB962C8B-B14F-4D97-AF65-F5344CB8AC3E}">
        <p14:creationId xmlns:p14="http://schemas.microsoft.com/office/powerpoint/2010/main" val="62285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r>
              <a:rPr lang="en-GB" dirty="0"/>
              <a:t>This is fine if a </a:t>
            </a:r>
            <a:r>
              <a:rPr lang="en-GB" dirty="0" err="1"/>
              <a:t>GameObject</a:t>
            </a:r>
            <a:r>
              <a:rPr lang="en-GB" dirty="0"/>
              <a:t> is already in the scene. We just drag and drop the new component onto it in our scene.</a:t>
            </a:r>
          </a:p>
          <a:p>
            <a:r>
              <a:rPr lang="en-GB" dirty="0"/>
              <a:t>Not all </a:t>
            </a:r>
            <a:r>
              <a:rPr lang="en-GB" dirty="0" err="1"/>
              <a:t>GameObjects</a:t>
            </a:r>
            <a:r>
              <a:rPr lang="en-GB" dirty="0"/>
              <a:t> will exist in the scene though before the game is run.</a:t>
            </a:r>
          </a:p>
          <a:p>
            <a:r>
              <a:rPr lang="en-GB" dirty="0" err="1"/>
              <a:t>GameObjects</a:t>
            </a:r>
            <a:r>
              <a:rPr lang="en-GB" dirty="0"/>
              <a:t> such as bullets are only created when a action/event occurs, such as when a weapon is fired.</a:t>
            </a:r>
          </a:p>
          <a:p>
            <a:r>
              <a:rPr lang="en-GB" dirty="0"/>
              <a:t>To handle this, there are two ways to dynamically create a </a:t>
            </a:r>
            <a:r>
              <a:rPr lang="en-GB" dirty="0" err="1"/>
              <a:t>GameObject</a:t>
            </a:r>
            <a:endParaRPr lang="en-GB" dirty="0"/>
          </a:p>
          <a:p>
            <a:pPr lvl="1"/>
            <a:r>
              <a:rPr lang="en-GB" dirty="0"/>
              <a:t>Instantiation (from a referenced </a:t>
            </a:r>
            <a:r>
              <a:rPr lang="en-GB" dirty="0" err="1"/>
              <a:t>GameObject</a:t>
            </a:r>
            <a:r>
              <a:rPr lang="en-GB" dirty="0"/>
              <a:t>)</a:t>
            </a:r>
          </a:p>
          <a:p>
            <a:pPr lvl="1"/>
            <a:r>
              <a:rPr lang="en-GB" dirty="0"/>
              <a:t>Prefab loading (from a stored </a:t>
            </a:r>
            <a:r>
              <a:rPr lang="en-GB" dirty="0" err="1"/>
              <a:t>GameObject</a:t>
            </a:r>
            <a:r>
              <a:rPr lang="en-GB" dirty="0"/>
              <a:t> which is then instantiated)</a:t>
            </a:r>
          </a:p>
        </p:txBody>
      </p:sp>
      <p:sp>
        <p:nvSpPr>
          <p:cNvPr id="2" name="Title 1"/>
          <p:cNvSpPr>
            <a:spLocks noGrp="1"/>
          </p:cNvSpPr>
          <p:nvPr>
            <p:ph type="title"/>
          </p:nvPr>
        </p:nvSpPr>
        <p:spPr>
          <a:xfrm>
            <a:off x="0" y="365126"/>
            <a:ext cx="5494857" cy="535531"/>
          </a:xfrm>
        </p:spPr>
        <p:txBody>
          <a:bodyPr/>
          <a:lstStyle/>
          <a:p>
            <a:r>
              <a:rPr lang="en-GB" dirty="0"/>
              <a:t>Dynamic instantiation</a:t>
            </a:r>
          </a:p>
        </p:txBody>
      </p:sp>
      <p:sp>
        <p:nvSpPr>
          <p:cNvPr id="5" name="Slide Number Placeholder 4">
            <a:extLst>
              <a:ext uri="{FF2B5EF4-FFF2-40B4-BE49-F238E27FC236}">
                <a16:creationId xmlns:a16="http://schemas.microsoft.com/office/drawing/2014/main" id="{8F97FDF7-BDD0-4A68-81F9-06218FB6C1E1}"/>
              </a:ext>
            </a:extLst>
          </p:cNvPr>
          <p:cNvSpPr>
            <a:spLocks noGrp="1"/>
          </p:cNvSpPr>
          <p:nvPr>
            <p:ph type="sldNum" sz="quarter" idx="12"/>
          </p:nvPr>
        </p:nvSpPr>
        <p:spPr/>
        <p:txBody>
          <a:bodyPr/>
          <a:lstStyle/>
          <a:p>
            <a:fld id="{21C5D830-FC1E-4257-A8C9-800695176662}" type="slidenum">
              <a:rPr lang="en-GB" smtClean="0"/>
              <a:t>3</a:t>
            </a:fld>
            <a:endParaRPr lang="en-GB"/>
          </a:p>
        </p:txBody>
      </p:sp>
    </p:spTree>
    <p:extLst>
      <p:ext uri="{BB962C8B-B14F-4D97-AF65-F5344CB8AC3E}">
        <p14:creationId xmlns:p14="http://schemas.microsoft.com/office/powerpoint/2010/main" val="323845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There are predefined Vector classes for </a:t>
            </a:r>
            <a:r>
              <a:rPr lang="en-GB" dirty="0">
                <a:hlinkClick r:id="rId3"/>
              </a:rPr>
              <a:t>2D</a:t>
            </a:r>
            <a:r>
              <a:rPr lang="en-GB" dirty="0"/>
              <a:t>, </a:t>
            </a:r>
            <a:r>
              <a:rPr lang="en-GB" dirty="0">
                <a:hlinkClick r:id="rId4"/>
              </a:rPr>
              <a:t>3D</a:t>
            </a:r>
            <a:r>
              <a:rPr lang="en-GB" dirty="0"/>
              <a:t> and </a:t>
            </a:r>
            <a:r>
              <a:rPr lang="en-GB" dirty="0">
                <a:hlinkClick r:id="rId5"/>
              </a:rPr>
              <a:t>4D</a:t>
            </a:r>
            <a:r>
              <a:rPr lang="en-GB" dirty="0"/>
              <a:t> in Unity.</a:t>
            </a:r>
          </a:p>
          <a:p>
            <a:r>
              <a:rPr lang="en-GB" dirty="0"/>
              <a:t>These classes defined many useful methods for us:</a:t>
            </a:r>
          </a:p>
          <a:p>
            <a:pPr lvl="1"/>
            <a:r>
              <a:rPr lang="en-GB" dirty="0">
                <a:hlinkClick r:id="rId6"/>
              </a:rPr>
              <a:t>Angle</a:t>
            </a:r>
            <a:r>
              <a:rPr lang="en-GB" dirty="0"/>
              <a:t> calculates the angle in degrees between two vectors.</a:t>
            </a:r>
          </a:p>
          <a:p>
            <a:pPr lvl="1"/>
            <a:r>
              <a:rPr lang="en-GB" dirty="0">
                <a:hlinkClick r:id="rId7"/>
              </a:rPr>
              <a:t>Distance</a:t>
            </a:r>
            <a:r>
              <a:rPr lang="en-GB" dirty="0"/>
              <a:t> calculates the distance between two positional vectors.</a:t>
            </a:r>
          </a:p>
          <a:p>
            <a:pPr lvl="1"/>
            <a:r>
              <a:rPr lang="en-GB" dirty="0">
                <a:hlinkClick r:id="rId8"/>
              </a:rPr>
              <a:t>Normalize</a:t>
            </a:r>
            <a:r>
              <a:rPr lang="en-GB" dirty="0"/>
              <a:t> shrinks or grows a vector to have a magnitude of exactly 1.</a:t>
            </a:r>
          </a:p>
          <a:p>
            <a:pPr lvl="1"/>
            <a:r>
              <a:rPr lang="en-GB" dirty="0">
                <a:hlinkClick r:id="rId9"/>
              </a:rPr>
              <a:t>Dot</a:t>
            </a:r>
            <a:r>
              <a:rPr lang="en-GB" dirty="0"/>
              <a:t> calculates the dot product of two vectors (a topic for another day).</a:t>
            </a:r>
          </a:p>
          <a:p>
            <a:pPr lvl="1"/>
            <a:r>
              <a:rPr lang="en-GB" dirty="0">
                <a:hlinkClick r:id="rId10"/>
              </a:rPr>
              <a:t>Cross</a:t>
            </a:r>
            <a:r>
              <a:rPr lang="en-GB" dirty="0"/>
              <a:t> calculates the cross product of two vectors (definitely a topic for another day).</a:t>
            </a:r>
          </a:p>
          <a:p>
            <a:pPr lvl="1"/>
            <a:endParaRPr lang="en-GB" dirty="0"/>
          </a:p>
          <a:p>
            <a:r>
              <a:rPr lang="en-GB" dirty="0"/>
              <a:t>Given a vector we can also use a few built in variables:</a:t>
            </a:r>
          </a:p>
          <a:p>
            <a:pPr lvl="1"/>
            <a:r>
              <a:rPr lang="en-GB" dirty="0">
                <a:hlinkClick r:id="rId11"/>
              </a:rPr>
              <a:t>x</a:t>
            </a:r>
            <a:r>
              <a:rPr lang="en-GB" dirty="0"/>
              <a:t> – get the x component of the vector</a:t>
            </a:r>
          </a:p>
          <a:p>
            <a:pPr lvl="1"/>
            <a:r>
              <a:rPr lang="en-GB" dirty="0">
                <a:hlinkClick r:id="rId12"/>
              </a:rPr>
              <a:t>y</a:t>
            </a:r>
            <a:r>
              <a:rPr lang="en-GB" dirty="0"/>
              <a:t> – get the y component of the vector</a:t>
            </a:r>
          </a:p>
          <a:p>
            <a:pPr lvl="1"/>
            <a:r>
              <a:rPr lang="en-GB" dirty="0">
                <a:hlinkClick r:id="rId13"/>
              </a:rPr>
              <a:t>z</a:t>
            </a:r>
            <a:r>
              <a:rPr lang="en-GB" dirty="0"/>
              <a:t> – get the z component of the vector</a:t>
            </a:r>
          </a:p>
          <a:p>
            <a:pPr lvl="1"/>
            <a:endParaRPr lang="en-GB" dirty="0"/>
          </a:p>
          <a:p>
            <a:pPr lvl="1"/>
            <a:endParaRPr lang="en-GB" dirty="0"/>
          </a:p>
          <a:p>
            <a:r>
              <a:rPr lang="en-GB" dirty="0"/>
              <a:t>There are also methods for performing vector maths.</a:t>
            </a:r>
          </a:p>
          <a:p>
            <a:r>
              <a:rPr lang="en-GB" dirty="0"/>
              <a:t>You also have variables for obtaining the magnitude, the square of this, and a normalised vector.</a:t>
            </a:r>
          </a:p>
        </p:txBody>
      </p:sp>
      <p:sp>
        <p:nvSpPr>
          <p:cNvPr id="6" name="Title 5"/>
          <p:cNvSpPr>
            <a:spLocks noGrp="1"/>
          </p:cNvSpPr>
          <p:nvPr>
            <p:ph type="title"/>
          </p:nvPr>
        </p:nvSpPr>
        <p:spPr>
          <a:xfrm>
            <a:off x="0" y="365126"/>
            <a:ext cx="7102669" cy="535531"/>
          </a:xfrm>
        </p:spPr>
        <p:txBody>
          <a:bodyPr/>
          <a:lstStyle/>
          <a:p>
            <a:r>
              <a:rPr lang="en-GB" dirty="0"/>
              <a:t>Working with vectors in Unity</a:t>
            </a:r>
          </a:p>
        </p:txBody>
      </p:sp>
      <p:sp>
        <p:nvSpPr>
          <p:cNvPr id="4" name="Slide Number Placeholder 3">
            <a:extLst>
              <a:ext uri="{FF2B5EF4-FFF2-40B4-BE49-F238E27FC236}">
                <a16:creationId xmlns:a16="http://schemas.microsoft.com/office/drawing/2014/main" id="{71F6A2A1-D4B5-4F4D-9951-EEF239AFEDF1}"/>
              </a:ext>
            </a:extLst>
          </p:cNvPr>
          <p:cNvSpPr>
            <a:spLocks noGrp="1"/>
          </p:cNvSpPr>
          <p:nvPr>
            <p:ph type="sldNum" sz="quarter" idx="12"/>
          </p:nvPr>
        </p:nvSpPr>
        <p:spPr/>
        <p:txBody>
          <a:bodyPr/>
          <a:lstStyle/>
          <a:p>
            <a:fld id="{21C5D830-FC1E-4257-A8C9-800695176662}" type="slidenum">
              <a:rPr lang="en-GB" smtClean="0"/>
              <a:t>30</a:t>
            </a:fld>
            <a:endParaRPr lang="en-GB"/>
          </a:p>
        </p:txBody>
      </p:sp>
    </p:spTree>
    <p:extLst>
      <p:ext uri="{BB962C8B-B14F-4D97-AF65-F5344CB8AC3E}">
        <p14:creationId xmlns:p14="http://schemas.microsoft.com/office/powerpoint/2010/main" val="344181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vert="horz" lIns="91440" tIns="90000" rIns="91440" bIns="45720" rtlCol="0" anchor="t">
            <a:normAutofit/>
          </a:bodyPr>
          <a:lstStyle/>
          <a:p>
            <a:r>
              <a:rPr lang="en-GB" dirty="0"/>
              <a:t>For simple movement of a </a:t>
            </a:r>
            <a:r>
              <a:rPr lang="en-GB" dirty="0" err="1"/>
              <a:t>GameObject</a:t>
            </a:r>
            <a:r>
              <a:rPr lang="en-GB" dirty="0"/>
              <a:t>, you could use the vector classes' methods.</a:t>
            </a:r>
          </a:p>
          <a:p>
            <a:r>
              <a:rPr lang="en-GB" dirty="0">
                <a:hlinkClick r:id="rId2"/>
              </a:rPr>
              <a:t>Lerp</a:t>
            </a:r>
            <a:r>
              <a:rPr lang="en-GB" dirty="0"/>
              <a:t> performs a linear interpolation.</a:t>
            </a:r>
          </a:p>
          <a:p>
            <a:r>
              <a:rPr lang="en-GB" dirty="0"/>
              <a:t>This moves a </a:t>
            </a:r>
            <a:r>
              <a:rPr lang="en-GB" dirty="0" err="1"/>
              <a:t>GameObject</a:t>
            </a:r>
            <a:r>
              <a:rPr lang="en-GB" dirty="0"/>
              <a:t> from one vector to another at a constant speed as defined by a given fraction between 0 &amp; 1.</a:t>
            </a:r>
          </a:p>
          <a:p>
            <a:r>
              <a:rPr lang="en-GB" dirty="0"/>
              <a:t>This fraction is increased through the tick rate of the engine.</a:t>
            </a:r>
          </a:p>
          <a:p>
            <a:r>
              <a:rPr lang="en-GB" dirty="0"/>
              <a:t>A small increment per tick gives a smaller speed for the lerp.</a:t>
            </a:r>
          </a:p>
          <a:p>
            <a:r>
              <a:rPr lang="en-GB" dirty="0"/>
              <a:t>You could also use the </a:t>
            </a:r>
            <a:r>
              <a:rPr lang="en-GB" dirty="0">
                <a:hlinkClick r:id="rId3"/>
              </a:rPr>
              <a:t>MoveTowards</a:t>
            </a:r>
            <a:r>
              <a:rPr lang="en-GB" dirty="0"/>
              <a:t> method instead to perform a similar operation.</a:t>
            </a:r>
          </a:p>
          <a:p>
            <a:r>
              <a:rPr lang="en-GB" dirty="0"/>
              <a:t>The difference is that the programmer defines the distance per tick to move the </a:t>
            </a:r>
            <a:r>
              <a:rPr lang="en-GB" dirty="0" err="1"/>
              <a:t>GameObject</a:t>
            </a:r>
            <a:r>
              <a:rPr lang="en-GB" dirty="0"/>
              <a:t>.</a:t>
            </a:r>
            <a:endParaRPr lang="en-GB"/>
          </a:p>
          <a:p>
            <a:r>
              <a:rPr lang="en-GB" dirty="0"/>
              <a:t>If the </a:t>
            </a:r>
            <a:r>
              <a:rPr lang="en-GB" dirty="0" err="1"/>
              <a:t>GameObject</a:t>
            </a:r>
            <a:r>
              <a:rPr lang="en-GB" dirty="0"/>
              <a:t> goes past the target point then it is brought back to it so there is no chance of overshoot.</a:t>
            </a:r>
          </a:p>
          <a:p>
            <a:r>
              <a:rPr lang="en-GB" dirty="0"/>
              <a:t>There is also a spherical lerp method called </a:t>
            </a:r>
            <a:r>
              <a:rPr lang="en-GB" dirty="0">
                <a:hlinkClick r:id="rId4"/>
              </a:rPr>
              <a:t>Slerp</a:t>
            </a:r>
            <a:r>
              <a:rPr lang="en-GB" dirty="0"/>
              <a:t>.</a:t>
            </a:r>
          </a:p>
          <a:p>
            <a:r>
              <a:rPr lang="en-GB" dirty="0"/>
              <a:t>These treats the supplied vectors as directions instead of positional vectors to lerp between.</a:t>
            </a:r>
          </a:p>
          <a:p>
            <a:r>
              <a:rPr lang="en-GB" dirty="0"/>
              <a:t>These have there uses but you would not normally use them with </a:t>
            </a:r>
            <a:r>
              <a:rPr lang="en-GB" dirty="0" err="1"/>
              <a:t>GameObjects</a:t>
            </a:r>
            <a:r>
              <a:rPr lang="en-GB" dirty="0"/>
              <a:t> that have physics components attached to them.</a:t>
            </a:r>
          </a:p>
        </p:txBody>
      </p:sp>
      <p:sp>
        <p:nvSpPr>
          <p:cNvPr id="6" name="Title 5"/>
          <p:cNvSpPr>
            <a:spLocks noGrp="1"/>
          </p:cNvSpPr>
          <p:nvPr>
            <p:ph type="title"/>
          </p:nvPr>
        </p:nvSpPr>
        <p:spPr>
          <a:xfrm>
            <a:off x="0" y="365126"/>
            <a:ext cx="7102669" cy="535531"/>
          </a:xfrm>
        </p:spPr>
        <p:txBody>
          <a:bodyPr/>
          <a:lstStyle/>
          <a:p>
            <a:r>
              <a:rPr lang="en-GB" dirty="0"/>
              <a:t>Working with vectors in Unity</a:t>
            </a:r>
          </a:p>
        </p:txBody>
      </p:sp>
      <p:sp>
        <p:nvSpPr>
          <p:cNvPr id="4" name="Slide Number Placeholder 3">
            <a:extLst>
              <a:ext uri="{FF2B5EF4-FFF2-40B4-BE49-F238E27FC236}">
                <a16:creationId xmlns:a16="http://schemas.microsoft.com/office/drawing/2014/main" id="{D333FC6A-8A0A-44CF-8078-B5468560022C}"/>
              </a:ext>
            </a:extLst>
          </p:cNvPr>
          <p:cNvSpPr>
            <a:spLocks noGrp="1"/>
          </p:cNvSpPr>
          <p:nvPr>
            <p:ph type="sldNum" sz="quarter" idx="12"/>
          </p:nvPr>
        </p:nvSpPr>
        <p:spPr/>
        <p:txBody>
          <a:bodyPr/>
          <a:lstStyle/>
          <a:p>
            <a:fld id="{21C5D830-FC1E-4257-A8C9-800695176662}" type="slidenum">
              <a:rPr lang="en-GB" smtClean="0"/>
              <a:t>31</a:t>
            </a:fld>
            <a:endParaRPr lang="en-GB"/>
          </a:p>
        </p:txBody>
      </p:sp>
    </p:spTree>
    <p:extLst>
      <p:ext uri="{BB962C8B-B14F-4D97-AF65-F5344CB8AC3E}">
        <p14:creationId xmlns:p14="http://schemas.microsoft.com/office/powerpoint/2010/main" val="205640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a:xfrm>
            <a:off x="838200" y="1080655"/>
            <a:ext cx="10515600" cy="2831468"/>
          </a:xfrm>
        </p:spPr>
        <p:txBody>
          <a:bodyPr/>
          <a:lstStyle/>
          <a:p>
            <a:r>
              <a:rPr lang="en-GB" dirty="0"/>
              <a:t>When calculating the distance between two vectors, it is much fast to use (</a:t>
            </a:r>
            <a:r>
              <a:rPr lang="en-GB" dirty="0" err="1"/>
              <a:t>sqrmagnitude</a:t>
            </a:r>
            <a:r>
              <a:rPr lang="en-GB" dirty="0"/>
              <a:t>)</a:t>
            </a:r>
          </a:p>
          <a:p>
            <a:endParaRPr lang="en-GB" dirty="0"/>
          </a:p>
          <a:p>
            <a:endParaRPr lang="en-GB" dirty="0"/>
          </a:p>
          <a:p>
            <a:endParaRPr lang="en-GB" dirty="0"/>
          </a:p>
          <a:p>
            <a:r>
              <a:rPr lang="en-GB" dirty="0"/>
              <a:t>This is because calculating the square root takes longer to execute than normal arithmetic operations so calculating the squared magnitude is much faster.</a:t>
            </a:r>
          </a:p>
          <a:p>
            <a:r>
              <a:rPr lang="en-GB" dirty="0"/>
              <a:t>Using the example above you can find out how close an object is to the player.</a:t>
            </a:r>
          </a:p>
        </p:txBody>
      </p:sp>
      <p:sp>
        <p:nvSpPr>
          <p:cNvPr id="6" name="Title 5"/>
          <p:cNvSpPr>
            <a:spLocks noGrp="1"/>
          </p:cNvSpPr>
          <p:nvPr>
            <p:ph type="title"/>
          </p:nvPr>
        </p:nvSpPr>
        <p:spPr>
          <a:xfrm>
            <a:off x="0" y="365126"/>
            <a:ext cx="6772451" cy="535531"/>
          </a:xfrm>
        </p:spPr>
        <p:txBody>
          <a:bodyPr/>
          <a:lstStyle/>
          <a:p>
            <a:r>
              <a:rPr lang="en-GB" dirty="0"/>
              <a:t>Magnitude Vs </a:t>
            </a:r>
            <a:r>
              <a:rPr lang="en-GB" dirty="0" err="1"/>
              <a:t>SqrMagnitude</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174" y="1579352"/>
            <a:ext cx="8900594" cy="903966"/>
          </a:xfrm>
          <a:prstGeom prst="rect">
            <a:avLst/>
          </a:prstGeom>
        </p:spPr>
      </p:pic>
      <p:grpSp>
        <p:nvGrpSpPr>
          <p:cNvPr id="18" name="Group 17"/>
          <p:cNvGrpSpPr/>
          <p:nvPr/>
        </p:nvGrpSpPr>
        <p:grpSpPr>
          <a:xfrm>
            <a:off x="3272590" y="3861752"/>
            <a:ext cx="4574320" cy="1985129"/>
            <a:chOff x="3234089" y="3463238"/>
            <a:chExt cx="4574320" cy="1985129"/>
          </a:xfrm>
        </p:grpSpPr>
        <p:grpSp>
          <p:nvGrpSpPr>
            <p:cNvPr id="12" name="Group 11"/>
            <p:cNvGrpSpPr/>
            <p:nvPr/>
          </p:nvGrpSpPr>
          <p:grpSpPr>
            <a:xfrm>
              <a:off x="3234089" y="3463238"/>
              <a:ext cx="1251284" cy="1405288"/>
              <a:chOff x="635268" y="3627496"/>
              <a:chExt cx="1251284" cy="1405288"/>
            </a:xfrm>
          </p:grpSpPr>
          <p:sp>
            <p:nvSpPr>
              <p:cNvPr id="7" name="Oval 6"/>
              <p:cNvSpPr/>
              <p:nvPr/>
            </p:nvSpPr>
            <p:spPr>
              <a:xfrm>
                <a:off x="635268" y="4667024"/>
                <a:ext cx="365760" cy="3657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Rectangle 7"/>
              <p:cNvSpPr/>
              <p:nvPr/>
            </p:nvSpPr>
            <p:spPr>
              <a:xfrm>
                <a:off x="1501541" y="3627496"/>
                <a:ext cx="385011" cy="3850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10" name="Straight Connector 9"/>
              <p:cNvCxnSpPr>
                <a:endCxn id="7" idx="7"/>
              </p:cNvCxnSpPr>
              <p:nvPr/>
            </p:nvCxnSpPr>
            <p:spPr>
              <a:xfrm flipH="1">
                <a:off x="947464" y="4006815"/>
                <a:ext cx="554077" cy="713773"/>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Content Placeholder 4"/>
                <p:cNvSpPr txBox="1">
                  <a:spLocks/>
                </p:cNvSpPr>
                <p:nvPr/>
              </p:nvSpPr>
              <p:spPr>
                <a:xfrm>
                  <a:off x="3912046" y="3988680"/>
                  <a:ext cx="2585008" cy="946969"/>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t>SqrMagnitude = 25 </a:t>
                  </a:r>
                </a:p>
                <a:p>
                  <a:pPr marL="0" indent="0">
                    <a:buNone/>
                  </a:pPr>
                  <a:r>
                    <a:rPr lang="en-GB" sz="1600" dirty="0"/>
                    <a:t>Magnitude = </a:t>
                  </a:r>
                  <a14:m>
                    <m:oMath xmlns:m="http://schemas.openxmlformats.org/officeDocument/2006/math">
                      <m:rad>
                        <m:radPr>
                          <m:degHide m:val="on"/>
                          <m:ctrlPr>
                            <a:rPr lang="en-GB" sz="1600" b="0" i="1" smtClean="0">
                              <a:latin typeface="Cambria Math" panose="02040503050406030204" pitchFamily="18" charset="0"/>
                              <a:ea typeface="Cambria Math" panose="02040503050406030204" pitchFamily="18" charset="0"/>
                            </a:rPr>
                          </m:ctrlPr>
                        </m:radPr>
                        <m:deg/>
                        <m:e>
                          <m:r>
                            <a:rPr lang="en-GB" sz="1600" b="0" i="1" smtClean="0">
                              <a:latin typeface="Cambria Math" panose="02040503050406030204" pitchFamily="18" charset="0"/>
                              <a:ea typeface="Cambria Math" panose="02040503050406030204" pitchFamily="18" charset="0"/>
                            </a:rPr>
                            <m:t>25</m:t>
                          </m:r>
                        </m:e>
                      </m:rad>
                      <m:r>
                        <a:rPr lang="en-GB" sz="1600" b="0" i="1" smtClean="0">
                          <a:latin typeface="Cambria Math" panose="02040503050406030204" pitchFamily="18" charset="0"/>
                          <a:ea typeface="Cambria Math" panose="02040503050406030204" pitchFamily="18" charset="0"/>
                        </a:rPr>
                        <m:t>=5</m:t>
                      </m:r>
                    </m:oMath>
                  </a14:m>
                  <a:endParaRPr lang="en-GB" sz="1600" dirty="0"/>
                </a:p>
              </p:txBody>
            </p:sp>
          </mc:Choice>
          <mc:Fallback xmlns="">
            <p:sp>
              <p:nvSpPr>
                <p:cNvPr id="13" name="Content Placeholder 4"/>
                <p:cNvSpPr txBox="1">
                  <a:spLocks noRot="1" noChangeAspect="1" noMove="1" noResize="1" noEditPoints="1" noAdjustHandles="1" noChangeArrowheads="1" noChangeShapeType="1" noTextEdit="1"/>
                </p:cNvSpPr>
                <p:nvPr/>
              </p:nvSpPr>
              <p:spPr>
                <a:xfrm>
                  <a:off x="3912046" y="3988680"/>
                  <a:ext cx="2585008" cy="946969"/>
                </a:xfrm>
                <a:prstGeom prst="rect">
                  <a:avLst/>
                </a:prstGeom>
                <a:blipFill rotWithShape="0">
                  <a:blip r:embed="rId4"/>
                  <a:stretch>
                    <a:fillRect l="-1179"/>
                  </a:stretch>
                </a:blipFill>
              </p:spPr>
              <p:txBody>
                <a:bodyPr/>
                <a:lstStyle/>
                <a:p>
                  <a:r>
                    <a:rPr lang="en-GB">
                      <a:noFill/>
                    </a:rPr>
                    <a:t> </a:t>
                  </a:r>
                </a:p>
              </p:txBody>
            </p:sp>
          </mc:Fallback>
        </mc:AlternateContent>
        <p:sp>
          <p:nvSpPr>
            <p:cNvPr id="14" name="Rectangle 13"/>
            <p:cNvSpPr/>
            <p:nvPr/>
          </p:nvSpPr>
          <p:spPr>
            <a:xfrm>
              <a:off x="5159141" y="4378866"/>
              <a:ext cx="462013" cy="3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4"/>
            <p:cNvSpPr txBox="1">
              <a:spLocks/>
            </p:cNvSpPr>
            <p:nvPr/>
          </p:nvSpPr>
          <p:spPr>
            <a:xfrm>
              <a:off x="6013922" y="5109635"/>
              <a:ext cx="1794487" cy="338732"/>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t>This takes time.</a:t>
              </a:r>
            </a:p>
          </p:txBody>
        </p:sp>
        <p:cxnSp>
          <p:nvCxnSpPr>
            <p:cNvPr id="17" name="Straight Arrow Connector 16"/>
            <p:cNvCxnSpPr>
              <a:stCxn id="15" idx="1"/>
              <a:endCxn id="14" idx="2"/>
            </p:cNvCxnSpPr>
            <p:nvPr/>
          </p:nvCxnSpPr>
          <p:spPr>
            <a:xfrm flipH="1" flipV="1">
              <a:off x="5390148" y="4702866"/>
              <a:ext cx="623774" cy="576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4"/>
          <p:cNvSpPr txBox="1">
            <a:spLocks/>
          </p:cNvSpPr>
          <p:nvPr/>
        </p:nvSpPr>
        <p:spPr>
          <a:xfrm>
            <a:off x="3154993" y="4927545"/>
            <a:ext cx="600954"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Player</a:t>
            </a:r>
          </a:p>
        </p:txBody>
      </p:sp>
      <p:sp>
        <p:nvSpPr>
          <p:cNvPr id="21" name="Content Placeholder 4"/>
          <p:cNvSpPr txBox="1">
            <a:spLocks/>
          </p:cNvSpPr>
          <p:nvPr/>
        </p:nvSpPr>
        <p:spPr>
          <a:xfrm>
            <a:off x="4030891" y="3906644"/>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Target</a:t>
            </a:r>
          </a:p>
        </p:txBody>
      </p:sp>
      <p:sp>
        <p:nvSpPr>
          <p:cNvPr id="9" name="Slide Number Placeholder 8">
            <a:extLst>
              <a:ext uri="{FF2B5EF4-FFF2-40B4-BE49-F238E27FC236}">
                <a16:creationId xmlns:a16="http://schemas.microsoft.com/office/drawing/2014/main" id="{7DE7C91B-026F-45A2-AEE9-01B8482770F5}"/>
              </a:ext>
            </a:extLst>
          </p:cNvPr>
          <p:cNvSpPr>
            <a:spLocks noGrp="1"/>
          </p:cNvSpPr>
          <p:nvPr>
            <p:ph type="sldNum" sz="quarter" idx="12"/>
          </p:nvPr>
        </p:nvSpPr>
        <p:spPr/>
        <p:txBody>
          <a:bodyPr/>
          <a:lstStyle/>
          <a:p>
            <a:fld id="{21C5D830-FC1E-4257-A8C9-800695176662}" type="slidenum">
              <a:rPr lang="en-GB" smtClean="0"/>
              <a:t>32</a:t>
            </a:fld>
            <a:endParaRPr lang="en-GB"/>
          </a:p>
        </p:txBody>
      </p:sp>
    </p:spTree>
    <p:extLst>
      <p:ext uri="{BB962C8B-B14F-4D97-AF65-F5344CB8AC3E}">
        <p14:creationId xmlns:p14="http://schemas.microsoft.com/office/powerpoint/2010/main" val="2165045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a:xfrm>
            <a:off x="838200" y="1080655"/>
            <a:ext cx="10515600" cy="565265"/>
          </a:xfrm>
        </p:spPr>
        <p:txBody>
          <a:bodyPr/>
          <a:lstStyle/>
          <a:p>
            <a:r>
              <a:rPr lang="en-GB" dirty="0"/>
              <a:t>Normalizing a vector keeps the same direction but its length is 1.0.</a:t>
            </a:r>
          </a:p>
        </p:txBody>
      </p:sp>
      <p:sp>
        <p:nvSpPr>
          <p:cNvPr id="6" name="Title 5"/>
          <p:cNvSpPr>
            <a:spLocks noGrp="1"/>
          </p:cNvSpPr>
          <p:nvPr>
            <p:ph type="title"/>
          </p:nvPr>
        </p:nvSpPr>
        <p:spPr>
          <a:xfrm>
            <a:off x="0" y="365126"/>
            <a:ext cx="5121358" cy="535531"/>
          </a:xfrm>
        </p:spPr>
        <p:txBody>
          <a:bodyPr/>
          <a:lstStyle/>
          <a:p>
            <a:r>
              <a:rPr lang="en-GB" dirty="0"/>
              <a:t>Normalising Vectors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49" y="1518915"/>
            <a:ext cx="8533063" cy="1310912"/>
          </a:xfrm>
          <a:prstGeom prst="rect">
            <a:avLst/>
          </a:prstGeom>
        </p:spPr>
      </p:pic>
      <p:sp>
        <p:nvSpPr>
          <p:cNvPr id="69" name="Content Placeholder 4"/>
          <p:cNvSpPr txBox="1">
            <a:spLocks/>
          </p:cNvSpPr>
          <p:nvPr/>
        </p:nvSpPr>
        <p:spPr>
          <a:xfrm>
            <a:off x="4436285" y="4656451"/>
            <a:ext cx="1637096" cy="449352"/>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Normalized</a:t>
            </a:r>
          </a:p>
        </p:txBody>
      </p:sp>
      <p:grpSp>
        <p:nvGrpSpPr>
          <p:cNvPr id="70" name="Group 69"/>
          <p:cNvGrpSpPr/>
          <p:nvPr/>
        </p:nvGrpSpPr>
        <p:grpSpPr>
          <a:xfrm>
            <a:off x="4123339" y="3694653"/>
            <a:ext cx="3116541" cy="667042"/>
            <a:chOff x="414861" y="4050449"/>
            <a:chExt cx="3116541" cy="667042"/>
          </a:xfrm>
        </p:grpSpPr>
        <p:grpSp>
          <p:nvGrpSpPr>
            <p:cNvPr id="71" name="Group 70"/>
            <p:cNvGrpSpPr/>
            <p:nvPr/>
          </p:nvGrpSpPr>
          <p:grpSpPr>
            <a:xfrm>
              <a:off x="414861" y="4066828"/>
              <a:ext cx="1544079" cy="650663"/>
              <a:chOff x="2998887" y="3899390"/>
              <a:chExt cx="1544079" cy="650663"/>
            </a:xfrm>
          </p:grpSpPr>
          <p:grpSp>
            <p:nvGrpSpPr>
              <p:cNvPr id="74" name="Group 73"/>
              <p:cNvGrpSpPr/>
              <p:nvPr/>
            </p:nvGrpSpPr>
            <p:grpSpPr>
              <a:xfrm>
                <a:off x="3099761" y="4165042"/>
                <a:ext cx="1227545" cy="385011"/>
                <a:chOff x="452814" y="3971137"/>
                <a:chExt cx="1227545" cy="385011"/>
              </a:xfrm>
            </p:grpSpPr>
            <p:sp>
              <p:nvSpPr>
                <p:cNvPr id="77" name="Oval 76"/>
                <p:cNvSpPr/>
                <p:nvPr/>
              </p:nvSpPr>
              <p:spPr>
                <a:xfrm>
                  <a:off x="452814" y="3980763"/>
                  <a:ext cx="365760" cy="3657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8" name="Rectangle 77"/>
                <p:cNvSpPr/>
                <p:nvPr/>
              </p:nvSpPr>
              <p:spPr>
                <a:xfrm>
                  <a:off x="1295348" y="3971137"/>
                  <a:ext cx="385011" cy="3850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75" name="Content Placeholder 4"/>
              <p:cNvSpPr txBox="1">
                <a:spLocks/>
              </p:cNvSpPr>
              <p:nvPr/>
            </p:nvSpPr>
            <p:spPr>
              <a:xfrm>
                <a:off x="2998887" y="3899390"/>
                <a:ext cx="600954"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Player</a:t>
                </a:r>
              </a:p>
            </p:txBody>
          </p:sp>
          <p:sp>
            <p:nvSpPr>
              <p:cNvPr id="76" name="Content Placeholder 4"/>
              <p:cNvSpPr txBox="1">
                <a:spLocks/>
              </p:cNvSpPr>
              <p:nvPr/>
            </p:nvSpPr>
            <p:spPr>
              <a:xfrm>
                <a:off x="3838228" y="3899390"/>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Target</a:t>
                </a:r>
              </a:p>
            </p:txBody>
          </p:sp>
        </p:grpSp>
        <p:sp>
          <p:nvSpPr>
            <p:cNvPr id="72" name="Rectangle 71"/>
            <p:cNvSpPr/>
            <p:nvPr/>
          </p:nvSpPr>
          <p:spPr>
            <a:xfrm>
              <a:off x="2940938" y="4322855"/>
              <a:ext cx="385011" cy="38501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3" name="Content Placeholder 4"/>
            <p:cNvSpPr txBox="1">
              <a:spLocks/>
            </p:cNvSpPr>
            <p:nvPr/>
          </p:nvSpPr>
          <p:spPr>
            <a:xfrm>
              <a:off x="2826664" y="4050449"/>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Target</a:t>
              </a:r>
            </a:p>
          </p:txBody>
        </p:sp>
      </p:grpSp>
      <p:cxnSp>
        <p:nvCxnSpPr>
          <p:cNvPr id="79" name="Straight Arrow Connector 78"/>
          <p:cNvCxnSpPr>
            <a:endCxn id="78" idx="1"/>
          </p:cNvCxnSpPr>
          <p:nvPr/>
        </p:nvCxnSpPr>
        <p:spPr>
          <a:xfrm>
            <a:off x="4555007" y="4169189"/>
            <a:ext cx="5117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8" idx="3"/>
            <a:endCxn id="72" idx="1"/>
          </p:cNvCxnSpPr>
          <p:nvPr/>
        </p:nvCxnSpPr>
        <p:spPr>
          <a:xfrm flipV="1">
            <a:off x="5451758" y="4159565"/>
            <a:ext cx="1197658" cy="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4"/>
          <p:cNvSpPr txBox="1">
            <a:spLocks/>
          </p:cNvSpPr>
          <p:nvPr/>
        </p:nvSpPr>
        <p:spPr>
          <a:xfrm>
            <a:off x="4621319" y="4287441"/>
            <a:ext cx="1275866" cy="516565"/>
          </a:xfrm>
          <a:prstGeom prst="rect">
            <a:avLst/>
          </a:prstGeom>
        </p:spPr>
        <p:txBody>
          <a:bodyPr vert="horz" lIns="91440" tIns="9000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(-1.0, 0, 0)</a:t>
            </a:r>
          </a:p>
        </p:txBody>
      </p:sp>
      <p:sp>
        <p:nvSpPr>
          <p:cNvPr id="82" name="Content Placeholder 4"/>
          <p:cNvSpPr txBox="1">
            <a:spLocks/>
          </p:cNvSpPr>
          <p:nvPr/>
        </p:nvSpPr>
        <p:spPr>
          <a:xfrm>
            <a:off x="6249577" y="4320253"/>
            <a:ext cx="1488037" cy="516565"/>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700" dirty="0"/>
              <a:t>(</a:t>
            </a:r>
            <a:r>
              <a:rPr lang="en-GB" sz="1700" b="1" dirty="0">
                <a:solidFill>
                  <a:srgbClr val="FFC000"/>
                </a:solidFill>
              </a:rPr>
              <a:t>-8.4</a:t>
            </a:r>
            <a:r>
              <a:rPr lang="en-GB" sz="1700" dirty="0"/>
              <a:t>, 0, 0)</a:t>
            </a:r>
          </a:p>
        </p:txBody>
      </p:sp>
      <p:sp>
        <p:nvSpPr>
          <p:cNvPr id="4" name="Slide Number Placeholder 3">
            <a:extLst>
              <a:ext uri="{FF2B5EF4-FFF2-40B4-BE49-F238E27FC236}">
                <a16:creationId xmlns:a16="http://schemas.microsoft.com/office/drawing/2014/main" id="{3D84150D-D45C-4088-9C5B-AEA961976EDB}"/>
              </a:ext>
            </a:extLst>
          </p:cNvPr>
          <p:cNvSpPr>
            <a:spLocks noGrp="1"/>
          </p:cNvSpPr>
          <p:nvPr>
            <p:ph type="sldNum" sz="quarter" idx="12"/>
          </p:nvPr>
        </p:nvSpPr>
        <p:spPr/>
        <p:txBody>
          <a:bodyPr/>
          <a:lstStyle/>
          <a:p>
            <a:fld id="{21C5D830-FC1E-4257-A8C9-800695176662}" type="slidenum">
              <a:rPr lang="en-GB" smtClean="0"/>
              <a:t>33</a:t>
            </a:fld>
            <a:endParaRPr lang="en-GB"/>
          </a:p>
        </p:txBody>
      </p:sp>
      <p:sp>
        <p:nvSpPr>
          <p:cNvPr id="39" name="Content Placeholder 4">
            <a:extLst>
              <a:ext uri="{FF2B5EF4-FFF2-40B4-BE49-F238E27FC236}">
                <a16:creationId xmlns:a16="http://schemas.microsoft.com/office/drawing/2014/main" id="{C084D32F-9FA1-4FA2-8F72-F09E21F90FAB}"/>
              </a:ext>
            </a:extLst>
          </p:cNvPr>
          <p:cNvSpPr txBox="1">
            <a:spLocks/>
          </p:cNvSpPr>
          <p:nvPr/>
        </p:nvSpPr>
        <p:spPr>
          <a:xfrm>
            <a:off x="6064929" y="4646826"/>
            <a:ext cx="1637096" cy="449352"/>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Unnormalized</a:t>
            </a:r>
          </a:p>
        </p:txBody>
      </p:sp>
    </p:spTree>
    <p:extLst>
      <p:ext uri="{BB962C8B-B14F-4D97-AF65-F5344CB8AC3E}">
        <p14:creationId xmlns:p14="http://schemas.microsoft.com/office/powerpoint/2010/main" val="1878043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a:endCxn id="61" idx="4"/>
          </p:cNvCxnSpPr>
          <p:nvPr/>
        </p:nvCxnSpPr>
        <p:spPr>
          <a:xfrm flipH="1" flipV="1">
            <a:off x="1015593" y="3593764"/>
            <a:ext cx="641255" cy="1010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1" idx="2"/>
          </p:cNvCxnSpPr>
          <p:nvPr/>
        </p:nvCxnSpPr>
        <p:spPr>
          <a:xfrm flipV="1">
            <a:off x="1656848" y="3593764"/>
            <a:ext cx="641256" cy="101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Isosceles Triangle 60"/>
          <p:cNvSpPr/>
          <p:nvPr/>
        </p:nvSpPr>
        <p:spPr>
          <a:xfrm rot="10800000">
            <a:off x="1015593" y="3593764"/>
            <a:ext cx="1282511" cy="1010624"/>
          </a:xfrm>
          <a:prstGeom prst="triangle">
            <a:avLst/>
          </a:prstGeom>
          <a:solidFill>
            <a:schemeClr val="accent4">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a:xfrm>
            <a:off x="205752" y="1062480"/>
            <a:ext cx="11144250" cy="2382583"/>
          </a:xfrm>
        </p:spPr>
        <p:txBody>
          <a:bodyPr/>
          <a:lstStyle/>
          <a:p>
            <a:r>
              <a:rPr lang="en-GB" dirty="0"/>
              <a:t>The dot product is a float value equal to the magnitudes of the two vectors multiplied together and then multiplied by the cosine of the angle between them.</a:t>
            </a:r>
          </a:p>
          <a:p>
            <a:r>
              <a:rPr lang="en-GB" dirty="0"/>
              <a:t>Using the Dot Product we can find out if objects are in front or behind the player or within an angle of the players forward vector.</a:t>
            </a:r>
          </a:p>
          <a:p>
            <a:pPr lvl="1"/>
            <a:r>
              <a:rPr lang="en-GB" dirty="0"/>
              <a:t>E.g. A turret aiming at a target if they get within the turrets cone of vision the Dot Product will return a value between -1 – 1. This value corresponds to the angle. </a:t>
            </a:r>
          </a:p>
          <a:p>
            <a:pPr lvl="1"/>
            <a:r>
              <a:rPr lang="en-GB" dirty="0"/>
              <a:t>0.52 = 65˚ or -0.52 = 130˚</a:t>
            </a:r>
          </a:p>
          <a:p>
            <a:pPr lvl="1"/>
            <a:endParaRPr lang="en-GB" dirty="0"/>
          </a:p>
        </p:txBody>
      </p:sp>
      <p:sp>
        <p:nvSpPr>
          <p:cNvPr id="6" name="Title 5"/>
          <p:cNvSpPr>
            <a:spLocks noGrp="1"/>
          </p:cNvSpPr>
          <p:nvPr>
            <p:ph type="title"/>
          </p:nvPr>
        </p:nvSpPr>
        <p:spPr>
          <a:xfrm>
            <a:off x="0" y="365126"/>
            <a:ext cx="3426983" cy="535531"/>
          </a:xfrm>
        </p:spPr>
        <p:txBody>
          <a:bodyPr/>
          <a:lstStyle/>
          <a:p>
            <a:r>
              <a:rPr lang="en-GB" dirty="0"/>
              <a:t>Dot Product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941299"/>
            <a:ext cx="8882728" cy="1313331"/>
          </a:xfrm>
          <a:prstGeom prst="rect">
            <a:avLst/>
          </a:prstGeom>
        </p:spPr>
      </p:pic>
      <p:sp>
        <p:nvSpPr>
          <p:cNvPr id="57" name="Content Placeholder 4"/>
          <p:cNvSpPr txBox="1">
            <a:spLocks/>
          </p:cNvSpPr>
          <p:nvPr/>
        </p:nvSpPr>
        <p:spPr>
          <a:xfrm>
            <a:off x="1615758" y="3270118"/>
            <a:ext cx="298307"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1</a:t>
            </a:r>
          </a:p>
        </p:txBody>
      </p:sp>
      <p:grpSp>
        <p:nvGrpSpPr>
          <p:cNvPr id="59" name="Group 58"/>
          <p:cNvGrpSpPr/>
          <p:nvPr/>
        </p:nvGrpSpPr>
        <p:grpSpPr>
          <a:xfrm>
            <a:off x="312786" y="3480303"/>
            <a:ext cx="2729619" cy="2457507"/>
            <a:chOff x="312786" y="3480303"/>
            <a:chExt cx="2729619" cy="2457507"/>
          </a:xfrm>
        </p:grpSpPr>
        <p:cxnSp>
          <p:nvCxnSpPr>
            <p:cNvPr id="17" name="Straight Arrow Connector 16"/>
            <p:cNvCxnSpPr>
              <a:stCxn id="7" idx="0"/>
            </p:cNvCxnSpPr>
            <p:nvPr/>
          </p:nvCxnSpPr>
          <p:spPr>
            <a:xfrm flipV="1">
              <a:off x="1650181" y="3480303"/>
              <a:ext cx="0" cy="95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348351" y="4433759"/>
              <a:ext cx="704738" cy="365760"/>
              <a:chOff x="1196432" y="4144872"/>
              <a:chExt cx="704738" cy="365760"/>
            </a:xfrm>
          </p:grpSpPr>
          <p:sp>
            <p:nvSpPr>
              <p:cNvPr id="7" name="Oval 6"/>
              <p:cNvSpPr/>
              <p:nvPr/>
            </p:nvSpPr>
            <p:spPr>
              <a:xfrm>
                <a:off x="1315382" y="4144872"/>
                <a:ext cx="365760" cy="36576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5" name="Content Placeholder 4"/>
              <p:cNvSpPr txBox="1">
                <a:spLocks/>
              </p:cNvSpPr>
              <p:nvPr/>
            </p:nvSpPr>
            <p:spPr>
              <a:xfrm>
                <a:off x="1196432" y="4186986"/>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Turret</a:t>
                </a:r>
              </a:p>
            </p:txBody>
          </p:sp>
        </p:grpSp>
        <p:cxnSp>
          <p:nvCxnSpPr>
            <p:cNvPr id="42" name="Straight Arrow Connector 41"/>
            <p:cNvCxnSpPr>
              <a:stCxn id="7" idx="4"/>
            </p:cNvCxnSpPr>
            <p:nvPr/>
          </p:nvCxnSpPr>
          <p:spPr>
            <a:xfrm>
              <a:off x="1650181" y="4799519"/>
              <a:ext cx="0" cy="99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 idx="6"/>
            </p:cNvCxnSpPr>
            <p:nvPr/>
          </p:nvCxnSpPr>
          <p:spPr>
            <a:xfrm>
              <a:off x="1833061" y="4616639"/>
              <a:ext cx="964043" cy="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11104" y="4616639"/>
              <a:ext cx="9561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4"/>
            <p:cNvSpPr txBox="1">
              <a:spLocks/>
            </p:cNvSpPr>
            <p:nvPr/>
          </p:nvSpPr>
          <p:spPr>
            <a:xfrm>
              <a:off x="2744098" y="4433072"/>
              <a:ext cx="298307"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0</a:t>
              </a:r>
            </a:p>
          </p:txBody>
        </p:sp>
        <p:sp>
          <p:nvSpPr>
            <p:cNvPr id="56" name="Content Placeholder 4"/>
            <p:cNvSpPr txBox="1">
              <a:spLocks/>
            </p:cNvSpPr>
            <p:nvPr/>
          </p:nvSpPr>
          <p:spPr>
            <a:xfrm>
              <a:off x="312786" y="4433072"/>
              <a:ext cx="298307"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0</a:t>
              </a:r>
            </a:p>
          </p:txBody>
        </p:sp>
        <p:sp>
          <p:nvSpPr>
            <p:cNvPr id="58" name="Content Placeholder 4"/>
            <p:cNvSpPr txBox="1">
              <a:spLocks/>
            </p:cNvSpPr>
            <p:nvPr/>
          </p:nvSpPr>
          <p:spPr>
            <a:xfrm>
              <a:off x="1637409" y="5604191"/>
              <a:ext cx="415680" cy="333619"/>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-1</a:t>
              </a:r>
            </a:p>
          </p:txBody>
        </p:sp>
      </p:grpSp>
      <p:sp>
        <p:nvSpPr>
          <p:cNvPr id="60" name="Oval 59"/>
          <p:cNvSpPr/>
          <p:nvPr/>
        </p:nvSpPr>
        <p:spPr>
          <a:xfrm>
            <a:off x="1977476" y="3905266"/>
            <a:ext cx="162188" cy="162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Content Placeholder 4"/>
          <p:cNvSpPr txBox="1">
            <a:spLocks/>
          </p:cNvSpPr>
          <p:nvPr/>
        </p:nvSpPr>
        <p:spPr>
          <a:xfrm>
            <a:off x="2180987" y="3291862"/>
            <a:ext cx="534298" cy="336768"/>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0.84</a:t>
            </a:r>
          </a:p>
        </p:txBody>
      </p:sp>
      <p:sp>
        <p:nvSpPr>
          <p:cNvPr id="69" name="Content Placeholder 4"/>
          <p:cNvSpPr txBox="1">
            <a:spLocks/>
          </p:cNvSpPr>
          <p:nvPr/>
        </p:nvSpPr>
        <p:spPr>
          <a:xfrm>
            <a:off x="722053" y="3301181"/>
            <a:ext cx="534298" cy="336768"/>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0.84</a:t>
            </a:r>
          </a:p>
        </p:txBody>
      </p:sp>
      <p:sp>
        <p:nvSpPr>
          <p:cNvPr id="70" name="Content Placeholder 4"/>
          <p:cNvSpPr txBox="1">
            <a:spLocks/>
          </p:cNvSpPr>
          <p:nvPr/>
        </p:nvSpPr>
        <p:spPr>
          <a:xfrm>
            <a:off x="3239424" y="3500748"/>
            <a:ext cx="7286625" cy="1103640"/>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t>If the enemy is within the cone of vision we can attack. </a:t>
            </a:r>
            <a:r>
              <a:rPr lang="en-GB" sz="1400" dirty="0" err="1"/>
              <a:t>E.g</a:t>
            </a:r>
            <a:r>
              <a:rPr lang="en-GB" sz="1400" dirty="0"/>
              <a:t> if the </a:t>
            </a:r>
            <a:r>
              <a:rPr lang="en-GB" sz="1400" dirty="0" err="1"/>
              <a:t>DotProduct</a:t>
            </a:r>
            <a:r>
              <a:rPr lang="en-GB" sz="1400" dirty="0"/>
              <a:t> value is between 0.84 and 1.</a:t>
            </a:r>
          </a:p>
          <a:p>
            <a:pPr marL="0" indent="0">
              <a:buNone/>
            </a:pPr>
            <a:r>
              <a:rPr lang="en-GB" sz="1400" dirty="0"/>
              <a:t>Another visual example: </a:t>
            </a:r>
            <a:r>
              <a:rPr lang="en-GB" sz="1400" dirty="0">
                <a:hlinkClick r:id="rId4"/>
              </a:rPr>
              <a:t>Here</a:t>
            </a:r>
            <a:endParaRPr lang="en-GB" sz="1400" dirty="0"/>
          </a:p>
        </p:txBody>
      </p:sp>
      <p:cxnSp>
        <p:nvCxnSpPr>
          <p:cNvPr id="71" name="Straight Arrow Connector 70"/>
          <p:cNvCxnSpPr>
            <a:stCxn id="60" idx="6"/>
          </p:cNvCxnSpPr>
          <p:nvPr/>
        </p:nvCxnSpPr>
        <p:spPr>
          <a:xfrm flipV="1">
            <a:off x="2139664" y="3653132"/>
            <a:ext cx="1099760" cy="333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7EAC94C-1A30-4D3C-A95C-663CFFAC1616}"/>
              </a:ext>
            </a:extLst>
          </p:cNvPr>
          <p:cNvSpPr>
            <a:spLocks noGrp="1"/>
          </p:cNvSpPr>
          <p:nvPr>
            <p:ph type="sldNum" sz="quarter" idx="12"/>
          </p:nvPr>
        </p:nvSpPr>
        <p:spPr/>
        <p:txBody>
          <a:bodyPr/>
          <a:lstStyle/>
          <a:p>
            <a:fld id="{21C5D830-FC1E-4257-A8C9-800695176662}" type="slidenum">
              <a:rPr lang="en-GB" smtClean="0"/>
              <a:t>34</a:t>
            </a:fld>
            <a:endParaRPr lang="en-GB"/>
          </a:p>
        </p:txBody>
      </p:sp>
    </p:spTree>
    <p:extLst>
      <p:ext uri="{BB962C8B-B14F-4D97-AF65-F5344CB8AC3E}">
        <p14:creationId xmlns:p14="http://schemas.microsoft.com/office/powerpoint/2010/main" val="350095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a:xfrm>
            <a:off x="838200" y="1080654"/>
            <a:ext cx="10515600" cy="1762661"/>
          </a:xfrm>
        </p:spPr>
        <p:txBody>
          <a:bodyPr>
            <a:normAutofit/>
          </a:bodyPr>
          <a:lstStyle/>
          <a:p>
            <a:r>
              <a:rPr lang="en-GB" dirty="0"/>
              <a:t>The Cross product will give us a 3</a:t>
            </a:r>
            <a:r>
              <a:rPr lang="en-GB" baseline="30000" dirty="0"/>
              <a:t>rd</a:t>
            </a:r>
            <a:r>
              <a:rPr lang="en-GB" dirty="0"/>
              <a:t> vector perpendicular to the 2 vectors given. The result's magnitude is equal to the magnitudes of the two inputs multiplied together and then multiplied by the sine of the angle between the inputs.</a:t>
            </a:r>
          </a:p>
          <a:p>
            <a:r>
              <a:rPr lang="en-GB" dirty="0"/>
              <a:t>Imagine we have a Homing Missile and a Target, we want our Missile to rotate and aim at the target. </a:t>
            </a:r>
          </a:p>
        </p:txBody>
      </p:sp>
      <p:sp>
        <p:nvSpPr>
          <p:cNvPr id="6" name="Title 5"/>
          <p:cNvSpPr>
            <a:spLocks noGrp="1"/>
          </p:cNvSpPr>
          <p:nvPr>
            <p:ph type="title"/>
          </p:nvPr>
        </p:nvSpPr>
        <p:spPr>
          <a:xfrm>
            <a:off x="0" y="365126"/>
            <a:ext cx="3821322" cy="535531"/>
          </a:xfrm>
        </p:spPr>
        <p:txBody>
          <a:bodyPr/>
          <a:lstStyle/>
          <a:p>
            <a:r>
              <a:rPr lang="en-GB" dirty="0"/>
              <a:t>Cross Product</a:t>
            </a:r>
          </a:p>
        </p:txBody>
      </p:sp>
      <p:grpSp>
        <p:nvGrpSpPr>
          <p:cNvPr id="51" name="Group 50"/>
          <p:cNvGrpSpPr/>
          <p:nvPr/>
        </p:nvGrpSpPr>
        <p:grpSpPr>
          <a:xfrm>
            <a:off x="771192" y="3023312"/>
            <a:ext cx="2353997" cy="2569077"/>
            <a:chOff x="771192" y="3023312"/>
            <a:chExt cx="2353997" cy="2569077"/>
          </a:xfrm>
        </p:grpSpPr>
        <p:sp>
          <p:nvSpPr>
            <p:cNvPr id="9" name="Isosceles Triangle 8"/>
            <p:cNvSpPr/>
            <p:nvPr/>
          </p:nvSpPr>
          <p:spPr>
            <a:xfrm rot="5400000">
              <a:off x="1285472" y="4585046"/>
              <a:ext cx="529389" cy="510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234915" y="3023312"/>
              <a:ext cx="630501" cy="35901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20" name="Straight Arrow Connector 19"/>
            <p:cNvCxnSpPr>
              <a:stCxn id="9" idx="1"/>
              <a:endCxn id="11" idx="2"/>
            </p:cNvCxnSpPr>
            <p:nvPr/>
          </p:nvCxnSpPr>
          <p:spPr>
            <a:xfrm flipV="1">
              <a:off x="1550166" y="3382327"/>
              <a:ext cx="0" cy="1325441"/>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stCxn id="9" idx="0"/>
            </p:cNvCxnSpPr>
            <p:nvPr/>
          </p:nvCxnSpPr>
          <p:spPr>
            <a:xfrm flipV="1">
              <a:off x="1805236" y="4840115"/>
              <a:ext cx="1207122" cy="1"/>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sp>
          <p:nvSpPr>
            <p:cNvPr id="25" name="Content Placeholder 4"/>
            <p:cNvSpPr txBox="1">
              <a:spLocks/>
            </p:cNvSpPr>
            <p:nvPr/>
          </p:nvSpPr>
          <p:spPr>
            <a:xfrm>
              <a:off x="1513047" y="3497449"/>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Target</a:t>
              </a:r>
            </a:p>
          </p:txBody>
        </p:sp>
        <p:sp>
          <p:nvSpPr>
            <p:cNvPr id="26" name="Content Placeholder 4"/>
            <p:cNvSpPr txBox="1">
              <a:spLocks/>
            </p:cNvSpPr>
            <p:nvPr/>
          </p:nvSpPr>
          <p:spPr>
            <a:xfrm>
              <a:off x="2247196" y="4825855"/>
              <a:ext cx="877993" cy="370395"/>
            </a:xfrm>
            <a:prstGeom prst="rect">
              <a:avLst/>
            </a:prstGeom>
          </p:spPr>
          <p:txBody>
            <a:bodyPr vert="horz" lIns="91440" tIns="90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Direction</a:t>
              </a:r>
            </a:p>
          </p:txBody>
        </p:sp>
        <p:sp>
          <p:nvSpPr>
            <p:cNvPr id="27" name="Content Placeholder 4"/>
            <p:cNvSpPr txBox="1">
              <a:spLocks/>
            </p:cNvSpPr>
            <p:nvPr/>
          </p:nvSpPr>
          <p:spPr>
            <a:xfrm>
              <a:off x="920893" y="4587320"/>
              <a:ext cx="704738" cy="299144"/>
            </a:xfrm>
            <a:prstGeom prst="rect">
              <a:avLst/>
            </a:prstGeom>
          </p:spPr>
          <p:txBody>
            <a:bodyPr vert="horz" lIns="91440" tIns="9000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Missile</a:t>
              </a:r>
            </a:p>
          </p:txBody>
        </p:sp>
        <p:cxnSp>
          <p:nvCxnSpPr>
            <p:cNvPr id="29" name="Curved Connector 28"/>
            <p:cNvCxnSpPr/>
            <p:nvPr/>
          </p:nvCxnSpPr>
          <p:spPr>
            <a:xfrm rot="10800000">
              <a:off x="1587289" y="4482724"/>
              <a:ext cx="412547" cy="299144"/>
            </a:xfrm>
            <a:prstGeom prst="curvedConnector3">
              <a:avLst>
                <a:gd name="adj1" fmla="val -12995"/>
              </a:avLst>
            </a:prstGeom>
            <a:ln w="2540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flipH="1">
              <a:off x="771192" y="4834812"/>
              <a:ext cx="798023" cy="658012"/>
            </a:xfrm>
            <a:prstGeom prst="straightConnector1">
              <a:avLst/>
            </a:prstGeom>
            <a:ln w="25400">
              <a:tailEnd type="triangle"/>
            </a:ln>
          </p:spPr>
          <p:style>
            <a:lnRef idx="2">
              <a:schemeClr val="accent5"/>
            </a:lnRef>
            <a:fillRef idx="0">
              <a:schemeClr val="accent5"/>
            </a:fillRef>
            <a:effectRef idx="1">
              <a:schemeClr val="accent5"/>
            </a:effectRef>
            <a:fontRef idx="minor">
              <a:schemeClr val="tx1"/>
            </a:fontRef>
          </p:style>
        </p:cxnSp>
        <p:sp>
          <p:nvSpPr>
            <p:cNvPr id="47" name="Content Placeholder 4"/>
            <p:cNvSpPr txBox="1">
              <a:spLocks/>
            </p:cNvSpPr>
            <p:nvPr/>
          </p:nvSpPr>
          <p:spPr>
            <a:xfrm>
              <a:off x="891009" y="5290948"/>
              <a:ext cx="1225026" cy="301441"/>
            </a:xfrm>
            <a:prstGeom prst="rect">
              <a:avLst/>
            </a:prstGeom>
          </p:spPr>
          <p:txBody>
            <a:bodyPr vert="horz" lIns="91440" tIns="9000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t>Forward x target</a:t>
              </a:r>
            </a:p>
          </p:txBody>
        </p:sp>
      </p:gr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323" y="2509452"/>
            <a:ext cx="2065128" cy="1967633"/>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447" y="4527771"/>
            <a:ext cx="8299579" cy="1742835"/>
          </a:xfrm>
          <a:prstGeom prst="rect">
            <a:avLst/>
          </a:prstGeom>
        </p:spPr>
      </p:pic>
      <p:sp>
        <p:nvSpPr>
          <p:cNvPr id="4" name="Slide Number Placeholder 3">
            <a:extLst>
              <a:ext uri="{FF2B5EF4-FFF2-40B4-BE49-F238E27FC236}">
                <a16:creationId xmlns:a16="http://schemas.microsoft.com/office/drawing/2014/main" id="{CC850AED-1150-482B-B923-F955DD5C039A}"/>
              </a:ext>
            </a:extLst>
          </p:cNvPr>
          <p:cNvSpPr>
            <a:spLocks noGrp="1"/>
          </p:cNvSpPr>
          <p:nvPr>
            <p:ph type="sldNum" sz="quarter" idx="12"/>
          </p:nvPr>
        </p:nvSpPr>
        <p:spPr/>
        <p:txBody>
          <a:bodyPr/>
          <a:lstStyle/>
          <a:p>
            <a:fld id="{21C5D830-FC1E-4257-A8C9-800695176662}" type="slidenum">
              <a:rPr lang="en-GB" smtClean="0"/>
              <a:t>35</a:t>
            </a:fld>
            <a:endParaRPr lang="en-GB"/>
          </a:p>
        </p:txBody>
      </p:sp>
    </p:spTree>
    <p:extLst>
      <p:ext uri="{BB962C8B-B14F-4D97-AF65-F5344CB8AC3E}">
        <p14:creationId xmlns:p14="http://schemas.microsoft.com/office/powerpoint/2010/main" val="214324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GameObjects and Gameplay</a:t>
            </a:r>
            <a:endParaRPr lang="en-GB"/>
          </a:p>
        </p:txBody>
      </p:sp>
      <p:sp>
        <p:nvSpPr>
          <p:cNvPr id="3" name="Footer Placeholder 2"/>
          <p:cNvSpPr>
            <a:spLocks noGrp="1"/>
          </p:cNvSpPr>
          <p:nvPr>
            <p:ph type="ftr" sz="quarter" idx="11"/>
          </p:nvPr>
        </p:nvSpPr>
        <p:spPr/>
        <p:txBody>
          <a:bodyPr/>
          <a:lstStyle/>
          <a:p>
            <a:r>
              <a:rPr lang="en-US"/>
              <a:t>Dr Yvan Cartwright</a:t>
            </a:r>
            <a:endParaRPr lang="en-GB"/>
          </a:p>
        </p:txBody>
      </p:sp>
      <p:sp>
        <p:nvSpPr>
          <p:cNvPr id="5" name="Content Placeholder 4"/>
          <p:cNvSpPr>
            <a:spLocks noGrp="1"/>
          </p:cNvSpPr>
          <p:nvPr>
            <p:ph idx="1"/>
          </p:nvPr>
        </p:nvSpPr>
        <p:spPr/>
        <p:txBody>
          <a:bodyPr/>
          <a:lstStyle/>
          <a:p>
            <a:r>
              <a:rPr lang="en-GB" dirty="0"/>
              <a:t>It is possible to enable and disable </a:t>
            </a:r>
            <a:r>
              <a:rPr lang="en-GB" dirty="0" err="1"/>
              <a:t>GameObjects</a:t>
            </a:r>
            <a:r>
              <a:rPr lang="en-GB" dirty="0"/>
              <a:t>.</a:t>
            </a:r>
          </a:p>
          <a:p>
            <a:r>
              <a:rPr lang="en-GB" dirty="0"/>
              <a:t>You can do this in the Inspector by clicking on the checkbox next the a </a:t>
            </a:r>
            <a:r>
              <a:rPr lang="en-GB" dirty="0" err="1"/>
              <a:t>GameObject’s</a:t>
            </a:r>
            <a:r>
              <a:rPr lang="en-GB" dirty="0"/>
              <a:t> name.</a:t>
            </a:r>
          </a:p>
          <a:p>
            <a:r>
              <a:rPr lang="en-GB" dirty="0"/>
              <a:t>You can also change this checkbox dynamically at runtime with script.</a:t>
            </a:r>
          </a:p>
          <a:p>
            <a:pPr marL="0" indent="0">
              <a:buNone/>
            </a:pPr>
            <a:endParaRPr lang="en-GB" dirty="0"/>
          </a:p>
          <a:p>
            <a:pPr marL="0" indent="0" defTabSz="360000">
              <a:lnSpc>
                <a:spcPct val="100000"/>
              </a:lnSpc>
              <a:spcBef>
                <a:spcPts val="0"/>
              </a:spcBef>
              <a:buNone/>
            </a:pPr>
            <a:r>
              <a:rPr lang="en-GB" sz="1600" b="1" dirty="0" err="1">
                <a:solidFill>
                  <a:srgbClr val="FFFF00"/>
                </a:solidFill>
                <a:latin typeface="Courier New" panose="02070309020205020404" pitchFamily="49" charset="0"/>
                <a:cs typeface="Courier New" panose="02070309020205020404" pitchFamily="49" charset="0"/>
              </a:rPr>
              <a:t>someGameObject.SetActive</a:t>
            </a:r>
            <a:r>
              <a:rPr lang="en-GB" sz="1600" b="1" dirty="0">
                <a:solidFill>
                  <a:srgbClr val="FFFF00"/>
                </a:solidFill>
                <a:latin typeface="Courier New" panose="02070309020205020404" pitchFamily="49" charset="0"/>
                <a:cs typeface="Courier New" panose="02070309020205020404" pitchFamily="49" charset="0"/>
              </a:rPr>
              <a:t>(false);</a:t>
            </a:r>
          </a:p>
          <a:p>
            <a:pPr marL="0" indent="0">
              <a:buNone/>
            </a:pPr>
            <a:endParaRPr lang="en-GB" dirty="0"/>
          </a:p>
          <a:p>
            <a:r>
              <a:rPr lang="en-GB" dirty="0"/>
              <a:t>When you disable a </a:t>
            </a:r>
            <a:r>
              <a:rPr lang="en-GB" dirty="0" err="1"/>
              <a:t>GameObject</a:t>
            </a:r>
            <a:r>
              <a:rPr lang="en-GB" dirty="0"/>
              <a:t>, all of its components are disabled.</a:t>
            </a:r>
          </a:p>
          <a:p>
            <a:r>
              <a:rPr lang="en-GB" dirty="0"/>
              <a:t>This means it will disappear form the scene as its renderer will be switched off.</a:t>
            </a:r>
          </a:p>
          <a:p>
            <a:r>
              <a:rPr lang="en-GB" dirty="0"/>
              <a:t>It will also disable colliders, </a:t>
            </a:r>
            <a:r>
              <a:rPr lang="en-GB" dirty="0" err="1"/>
              <a:t>rigidbodies</a:t>
            </a:r>
            <a:r>
              <a:rPr lang="en-GB" dirty="0"/>
              <a:t> and any scripts.</a:t>
            </a:r>
          </a:p>
          <a:p>
            <a:r>
              <a:rPr lang="en-GB" dirty="0"/>
              <a:t>This means that no Update methods on any components are called by the engine.</a:t>
            </a:r>
          </a:p>
          <a:p>
            <a:r>
              <a:rPr lang="en-GB" dirty="0"/>
              <a:t>If you deactivate a parent </a:t>
            </a:r>
            <a:r>
              <a:rPr lang="en-GB" dirty="0" err="1"/>
              <a:t>GameObject</a:t>
            </a:r>
            <a:r>
              <a:rPr lang="en-GB" dirty="0"/>
              <a:t> then this will deactivate all child </a:t>
            </a:r>
            <a:r>
              <a:rPr lang="en-GB" dirty="0" err="1"/>
              <a:t>GameObjects</a:t>
            </a:r>
            <a:r>
              <a:rPr lang="en-GB" dirty="0"/>
              <a:t>.</a:t>
            </a:r>
          </a:p>
          <a:p>
            <a:r>
              <a:rPr lang="en-GB" dirty="0"/>
              <a:t>Note that the child </a:t>
            </a:r>
            <a:r>
              <a:rPr lang="en-GB" dirty="0" err="1"/>
              <a:t>GameObjects</a:t>
            </a:r>
            <a:r>
              <a:rPr lang="en-GB" dirty="0"/>
              <a:t> checkbox will still be set to active.</a:t>
            </a:r>
          </a:p>
          <a:p>
            <a:r>
              <a:rPr lang="en-GB" dirty="0"/>
              <a:t>Also note that there are some additional rules for co-routines (another day).</a:t>
            </a:r>
          </a:p>
          <a:p>
            <a:pPr marL="0" indent="0">
              <a:buNone/>
            </a:pPr>
            <a:endParaRPr lang="en-GB" dirty="0"/>
          </a:p>
        </p:txBody>
      </p:sp>
      <p:sp>
        <p:nvSpPr>
          <p:cNvPr id="6" name="Title 5"/>
          <p:cNvSpPr>
            <a:spLocks noGrp="1"/>
          </p:cNvSpPr>
          <p:nvPr>
            <p:ph type="title"/>
          </p:nvPr>
        </p:nvSpPr>
        <p:spPr>
          <a:xfrm>
            <a:off x="0" y="365126"/>
            <a:ext cx="5746529" cy="535531"/>
          </a:xfrm>
        </p:spPr>
        <p:txBody>
          <a:bodyPr/>
          <a:lstStyle/>
          <a:p>
            <a:r>
              <a:rPr lang="en-GB" dirty="0"/>
              <a:t>Enabling and disabling</a:t>
            </a:r>
          </a:p>
        </p:txBody>
      </p:sp>
      <p:sp>
        <p:nvSpPr>
          <p:cNvPr id="4" name="Slide Number Placeholder 3">
            <a:extLst>
              <a:ext uri="{FF2B5EF4-FFF2-40B4-BE49-F238E27FC236}">
                <a16:creationId xmlns:a16="http://schemas.microsoft.com/office/drawing/2014/main" id="{8718F5B5-6286-4E68-A4B5-9E70867C0491}"/>
              </a:ext>
            </a:extLst>
          </p:cNvPr>
          <p:cNvSpPr>
            <a:spLocks noGrp="1"/>
          </p:cNvSpPr>
          <p:nvPr>
            <p:ph type="sldNum" sz="quarter" idx="12"/>
          </p:nvPr>
        </p:nvSpPr>
        <p:spPr/>
        <p:txBody>
          <a:bodyPr/>
          <a:lstStyle/>
          <a:p>
            <a:fld id="{21C5D830-FC1E-4257-A8C9-800695176662}" type="slidenum">
              <a:rPr lang="en-GB" smtClean="0"/>
              <a:t>36</a:t>
            </a:fld>
            <a:endParaRPr lang="en-GB"/>
          </a:p>
        </p:txBody>
      </p:sp>
    </p:spTree>
    <p:extLst>
      <p:ext uri="{BB962C8B-B14F-4D97-AF65-F5344CB8AC3E}">
        <p14:creationId xmlns:p14="http://schemas.microsoft.com/office/powerpoint/2010/main" val="16069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3C9B0-5DD5-49B1-BEC5-B11FD441A8DC}"/>
              </a:ext>
            </a:extLst>
          </p:cNvPr>
          <p:cNvSpPr>
            <a:spLocks noGrp="1"/>
          </p:cNvSpPr>
          <p:nvPr>
            <p:ph type="dt" sz="half" idx="10"/>
          </p:nvPr>
        </p:nvSpPr>
        <p:spPr/>
        <p:txBody>
          <a:bodyPr/>
          <a:lstStyle/>
          <a:p>
            <a:r>
              <a:rPr lang="en-US"/>
              <a:t>GameObjects and Gameplay</a:t>
            </a:r>
            <a:endParaRPr lang="en-GB"/>
          </a:p>
        </p:txBody>
      </p:sp>
      <p:sp>
        <p:nvSpPr>
          <p:cNvPr id="3" name="Footer Placeholder 2">
            <a:extLst>
              <a:ext uri="{FF2B5EF4-FFF2-40B4-BE49-F238E27FC236}">
                <a16:creationId xmlns:a16="http://schemas.microsoft.com/office/drawing/2014/main" id="{92FB66F1-BE5B-493E-A3B2-6381A014221D}"/>
              </a:ext>
            </a:extLst>
          </p:cNvPr>
          <p:cNvSpPr>
            <a:spLocks noGrp="1"/>
          </p:cNvSpPr>
          <p:nvPr>
            <p:ph type="ftr" sz="quarter" idx="11"/>
          </p:nvPr>
        </p:nvSpPr>
        <p:spPr/>
        <p:txBody>
          <a:bodyPr/>
          <a:lstStyle/>
          <a:p>
            <a:r>
              <a:rPr lang="en-US"/>
              <a:t>Dr Yvan Cartwright</a:t>
            </a:r>
            <a:endParaRPr lang="en-GB"/>
          </a:p>
        </p:txBody>
      </p:sp>
      <p:sp>
        <p:nvSpPr>
          <p:cNvPr id="4" name="Content Placeholder 3">
            <a:extLst>
              <a:ext uri="{FF2B5EF4-FFF2-40B4-BE49-F238E27FC236}">
                <a16:creationId xmlns:a16="http://schemas.microsoft.com/office/drawing/2014/main" id="{F367DE0D-D889-4248-8CD0-B14EB633958D}"/>
              </a:ext>
            </a:extLst>
          </p:cNvPr>
          <p:cNvSpPr>
            <a:spLocks noGrp="1"/>
          </p:cNvSpPr>
          <p:nvPr>
            <p:ph idx="1"/>
          </p:nvPr>
        </p:nvSpPr>
        <p:spPr/>
        <p:txBody>
          <a:bodyPr/>
          <a:lstStyle/>
          <a:p>
            <a:r>
              <a:rPr lang="en-GB" dirty="0"/>
              <a:t>With your new-found knowledge, take another look at the gameplay examples for the Tilting Board.</a:t>
            </a:r>
          </a:p>
          <a:p>
            <a:r>
              <a:rPr lang="en-GB" dirty="0"/>
              <a:t>See if you can understand how they work.</a:t>
            </a:r>
          </a:p>
          <a:p>
            <a:r>
              <a:rPr lang="en-GB" dirty="0"/>
              <a:t>Now, have a look at the more complex colour-coded door example.</a:t>
            </a:r>
          </a:p>
          <a:p>
            <a:r>
              <a:rPr lang="en-GB" dirty="0"/>
              <a:t>With what you currently know, what else could you try to create with the basic Tilting Board?</a:t>
            </a:r>
          </a:p>
        </p:txBody>
      </p:sp>
      <p:sp>
        <p:nvSpPr>
          <p:cNvPr id="5" name="Title 4">
            <a:extLst>
              <a:ext uri="{FF2B5EF4-FFF2-40B4-BE49-F238E27FC236}">
                <a16:creationId xmlns:a16="http://schemas.microsoft.com/office/drawing/2014/main" id="{E7A06AD8-A823-432A-918C-5DCC02C0ABF1}"/>
              </a:ext>
            </a:extLst>
          </p:cNvPr>
          <p:cNvSpPr>
            <a:spLocks noGrp="1"/>
          </p:cNvSpPr>
          <p:nvPr>
            <p:ph type="title"/>
          </p:nvPr>
        </p:nvSpPr>
        <p:spPr>
          <a:xfrm>
            <a:off x="0" y="365126"/>
            <a:ext cx="2928450" cy="535531"/>
          </a:xfrm>
        </p:spPr>
        <p:txBody>
          <a:bodyPr/>
          <a:lstStyle/>
          <a:p>
            <a:r>
              <a:rPr lang="en-GB" dirty="0"/>
              <a:t>Summary</a:t>
            </a:r>
          </a:p>
        </p:txBody>
      </p:sp>
      <p:sp>
        <p:nvSpPr>
          <p:cNvPr id="6" name="Slide Number Placeholder 5">
            <a:extLst>
              <a:ext uri="{FF2B5EF4-FFF2-40B4-BE49-F238E27FC236}">
                <a16:creationId xmlns:a16="http://schemas.microsoft.com/office/drawing/2014/main" id="{AEB43171-C0E9-4A74-A45E-0E99CCBA3E47}"/>
              </a:ext>
            </a:extLst>
          </p:cNvPr>
          <p:cNvSpPr>
            <a:spLocks noGrp="1"/>
          </p:cNvSpPr>
          <p:nvPr>
            <p:ph type="sldNum" sz="quarter" idx="12"/>
          </p:nvPr>
        </p:nvSpPr>
        <p:spPr/>
        <p:txBody>
          <a:bodyPr/>
          <a:lstStyle/>
          <a:p>
            <a:fld id="{21C5D830-FC1E-4257-A8C9-800695176662}" type="slidenum">
              <a:rPr lang="en-GB" smtClean="0"/>
              <a:t>37</a:t>
            </a:fld>
            <a:endParaRPr lang="en-GB"/>
          </a:p>
        </p:txBody>
      </p:sp>
    </p:spTree>
    <p:extLst>
      <p:ext uri="{BB962C8B-B14F-4D97-AF65-F5344CB8AC3E}">
        <p14:creationId xmlns:p14="http://schemas.microsoft.com/office/powerpoint/2010/main" val="214960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7" name="Content Placeholder 6">
            <a:extLst>
              <a:ext uri="{FF2B5EF4-FFF2-40B4-BE49-F238E27FC236}">
                <a16:creationId xmlns:a16="http://schemas.microsoft.com/office/drawing/2014/main" id="{FABB33F6-5ACD-4066-A43B-B429B7C76AED}"/>
              </a:ext>
            </a:extLst>
          </p:cNvPr>
          <p:cNvSpPr>
            <a:spLocks noGrp="1"/>
          </p:cNvSpPr>
          <p:nvPr>
            <p:ph idx="1"/>
          </p:nvPr>
        </p:nvSpPr>
        <p:spPr>
          <a:xfrm>
            <a:off x="838200" y="1080655"/>
            <a:ext cx="11055751" cy="5096308"/>
          </a:xfrm>
        </p:spPr>
        <p:txBody>
          <a:bodyPr vert="horz" lIns="91440" tIns="90000" rIns="91440" bIns="45720" rtlCol="0" anchor="t">
            <a:normAutofit/>
          </a:bodyPr>
          <a:lstStyle/>
          <a:p>
            <a:r>
              <a:rPr lang="en-GB" dirty="0"/>
              <a:t>To dynamically create a </a:t>
            </a:r>
            <a:r>
              <a:rPr lang="en-GB" dirty="0" err="1"/>
              <a:t>GameObject</a:t>
            </a:r>
            <a:r>
              <a:rPr lang="en-GB" dirty="0"/>
              <a:t>, you use the Instantiate method.</a:t>
            </a:r>
            <a:endParaRPr lang="en-US" dirty="0"/>
          </a:p>
          <a:p>
            <a:endParaRPr lang="en-GB" dirty="0"/>
          </a:p>
          <a:p>
            <a:pPr marL="0" indent="0">
              <a:lnSpc>
                <a:spcPct val="100000"/>
              </a:lnSpc>
              <a:spcBef>
                <a:spcPts val="0"/>
              </a:spcBef>
              <a:buNone/>
            </a:pPr>
            <a:r>
              <a:rPr lang="en-GB" sz="1600" b="1" dirty="0">
                <a:solidFill>
                  <a:srgbClr val="FFFF00"/>
                </a:solidFill>
                <a:latin typeface="Courier New"/>
                <a:cs typeface="Courier New"/>
              </a:rPr>
              <a:t>public class Bazooka : </a:t>
            </a:r>
            <a:r>
              <a:rPr lang="en-GB" sz="1600" b="1" dirty="0" err="1">
                <a:solidFill>
                  <a:srgbClr val="FFFF00"/>
                </a:solidFill>
                <a:latin typeface="Courier New"/>
                <a:cs typeface="Courier New"/>
              </a:rPr>
              <a:t>MonoBehaviour</a:t>
            </a:r>
            <a:endParaRPr lang="en-GB" sz="1600" dirty="0">
              <a:latin typeface="Courier New"/>
              <a:cs typeface="Courier New"/>
            </a:endParaRPr>
          </a:p>
          <a:p>
            <a:pPr marL="0" indent="0">
              <a:lnSpc>
                <a:spcPct val="100000"/>
              </a:lnSpc>
              <a:spcBef>
                <a:spcPts val="0"/>
              </a:spcBef>
              <a:buNone/>
            </a:pPr>
            <a:r>
              <a:rPr lang="en-GB" sz="1600" b="1" dirty="0">
                <a:solidFill>
                  <a:srgbClr val="FFFF00"/>
                </a:solidFill>
                <a:latin typeface="Courier New"/>
                <a:cs typeface="Courier New"/>
              </a:rPr>
              <a:t>{</a:t>
            </a:r>
            <a:endParaRPr lang="en-US" sz="1600" dirty="0">
              <a:latin typeface="Courier New"/>
              <a:cs typeface="Courier New"/>
            </a:endParaRPr>
          </a:p>
          <a:p>
            <a:pPr marL="447675" indent="0">
              <a:lnSpc>
                <a:spcPct val="100000"/>
              </a:lnSpc>
              <a:spcBef>
                <a:spcPts val="0"/>
              </a:spcBef>
              <a:buNone/>
            </a:pPr>
            <a:r>
              <a:rPr lang="en-GB" sz="1600" b="1" dirty="0">
                <a:solidFill>
                  <a:srgbClr val="FFFF00"/>
                </a:solidFill>
                <a:latin typeface="Courier New"/>
                <a:cs typeface="Courier New"/>
              </a:rPr>
              <a:t>public int ammo;</a:t>
            </a:r>
            <a:endParaRPr lang="en-US" sz="1600" dirty="0">
              <a:latin typeface="Courier New"/>
              <a:cs typeface="Courier New"/>
            </a:endParaRPr>
          </a:p>
          <a:p>
            <a:pPr marL="447675" indent="0">
              <a:lnSpc>
                <a:spcPct val="100000"/>
              </a:lnSpc>
              <a:spcBef>
                <a:spcPts val="0"/>
              </a:spcBef>
              <a:buNone/>
            </a:pPr>
            <a:r>
              <a:rPr lang="en-GB" sz="1600" b="1" dirty="0">
                <a:solidFill>
                  <a:srgbClr val="FFFF00"/>
                </a:solidFill>
                <a:latin typeface="Courier New"/>
                <a:cs typeface="Courier New"/>
              </a:rPr>
              <a:t>public </a:t>
            </a:r>
            <a:r>
              <a:rPr lang="en-GB" sz="1600" b="1" dirty="0" err="1">
                <a:solidFill>
                  <a:srgbClr val="FFFF00"/>
                </a:solidFill>
                <a:latin typeface="Courier New"/>
                <a:cs typeface="Courier New"/>
              </a:rPr>
              <a:t>GameObject</a:t>
            </a:r>
            <a:r>
              <a:rPr lang="en-GB" sz="1600" b="1" dirty="0">
                <a:solidFill>
                  <a:srgbClr val="FFFF00"/>
                </a:solidFill>
                <a:latin typeface="Courier New"/>
                <a:cs typeface="Courier New"/>
              </a:rPr>
              <a:t> </a:t>
            </a:r>
            <a:r>
              <a:rPr lang="en-GB" sz="1600" b="1" dirty="0" err="1">
                <a:solidFill>
                  <a:srgbClr val="FFFF00"/>
                </a:solidFill>
                <a:latin typeface="Courier New"/>
                <a:cs typeface="Courier New"/>
              </a:rPr>
              <a:t>projectilePrefab</a:t>
            </a:r>
            <a:r>
              <a:rPr lang="en-GB" sz="1600" b="1" dirty="0">
                <a:solidFill>
                  <a:srgbClr val="FFFF00"/>
                </a:solidFill>
                <a:latin typeface="Courier New"/>
                <a:cs typeface="Courier New"/>
              </a:rPr>
              <a:t>;</a:t>
            </a:r>
            <a:endParaRPr lang="en-US" sz="1600" dirty="0">
              <a:latin typeface="Courier New"/>
              <a:cs typeface="Courier New"/>
            </a:endParaRPr>
          </a:p>
          <a:p>
            <a:pPr marL="0" indent="0">
              <a:lnSpc>
                <a:spcPct val="100000"/>
              </a:lnSpc>
              <a:spcBef>
                <a:spcPts val="0"/>
              </a:spcBef>
            </a:pPr>
            <a:endParaRPr lang="en-GB" sz="1600" dirty="0">
              <a:latin typeface="Courier New"/>
              <a:cs typeface="Courier New"/>
            </a:endParaRPr>
          </a:p>
          <a:p>
            <a:pPr marL="457200" lvl="1" indent="0">
              <a:lnSpc>
                <a:spcPct val="100000"/>
              </a:lnSpc>
              <a:spcBef>
                <a:spcPts val="0"/>
              </a:spcBef>
              <a:buNone/>
            </a:pPr>
            <a:r>
              <a:rPr lang="en-GB" b="1" dirty="0">
                <a:solidFill>
                  <a:srgbClr val="FFFF00"/>
                </a:solidFill>
                <a:latin typeface="Courier New"/>
                <a:cs typeface="Courier New"/>
              </a:rPr>
              <a:t>public void fire()</a:t>
            </a:r>
            <a:endParaRPr lang="en-US" dirty="0">
              <a:latin typeface="Courier New"/>
              <a:cs typeface="Courier New"/>
            </a:endParaRPr>
          </a:p>
          <a:p>
            <a:pPr marL="457200" lvl="1" indent="0">
              <a:lnSpc>
                <a:spcPct val="100000"/>
              </a:lnSpc>
              <a:spcBef>
                <a:spcPts val="0"/>
              </a:spcBef>
              <a:buNone/>
            </a:pPr>
            <a:r>
              <a:rPr lang="en-GB" b="1" dirty="0">
                <a:solidFill>
                  <a:srgbClr val="FFFF00"/>
                </a:solidFill>
                <a:latin typeface="Courier New"/>
                <a:cs typeface="Courier New"/>
              </a:rPr>
              <a:t>{</a:t>
            </a:r>
            <a:endParaRPr lang="en-US" dirty="0">
              <a:latin typeface="Courier New"/>
              <a:cs typeface="Courier New"/>
            </a:endParaRPr>
          </a:p>
          <a:p>
            <a:pPr marL="457200" lvl="1" indent="0">
              <a:lnSpc>
                <a:spcPct val="100000"/>
              </a:lnSpc>
              <a:spcBef>
                <a:spcPts val="0"/>
              </a:spcBef>
              <a:buNone/>
            </a:pPr>
            <a:r>
              <a:rPr lang="en-GB" b="1" dirty="0">
                <a:solidFill>
                  <a:srgbClr val="FFFF00"/>
                </a:solidFill>
                <a:latin typeface="Courier New"/>
                <a:cs typeface="Courier New"/>
              </a:rPr>
              <a:t>	Instantiate(</a:t>
            </a:r>
            <a:r>
              <a:rPr lang="en-GB" b="1" dirty="0" err="1">
                <a:solidFill>
                  <a:srgbClr val="FFFF00"/>
                </a:solidFill>
                <a:latin typeface="Courier New"/>
                <a:cs typeface="Courier New"/>
              </a:rPr>
              <a:t>projectilePrefab</a:t>
            </a:r>
            <a:r>
              <a:rPr lang="en-GB" b="1" dirty="0">
                <a:solidFill>
                  <a:srgbClr val="FFFF00"/>
                </a:solidFill>
                <a:latin typeface="Courier New"/>
                <a:cs typeface="Courier New"/>
              </a:rPr>
              <a:t>, </a:t>
            </a:r>
            <a:r>
              <a:rPr lang="en-GB" b="1" dirty="0" err="1">
                <a:solidFill>
                  <a:srgbClr val="FFFF00"/>
                </a:solidFill>
                <a:latin typeface="Courier New"/>
                <a:cs typeface="Courier New"/>
              </a:rPr>
              <a:t>transform.position</a:t>
            </a:r>
            <a:r>
              <a:rPr lang="en-GB" b="1" dirty="0">
                <a:solidFill>
                  <a:srgbClr val="FFFF00"/>
                </a:solidFill>
                <a:latin typeface="Courier New"/>
                <a:cs typeface="Courier New"/>
              </a:rPr>
              <a:t>, </a:t>
            </a:r>
            <a:r>
              <a:rPr lang="en-GB" b="1" dirty="0" err="1">
                <a:solidFill>
                  <a:srgbClr val="FFFF00"/>
                </a:solidFill>
                <a:latin typeface="Courier New"/>
                <a:cs typeface="Courier New"/>
              </a:rPr>
              <a:t>transform.rotation</a:t>
            </a:r>
            <a:r>
              <a:rPr lang="en-GB" b="1" dirty="0">
                <a:solidFill>
                  <a:srgbClr val="FFFF00"/>
                </a:solidFill>
                <a:latin typeface="Courier New"/>
                <a:cs typeface="Courier New"/>
              </a:rPr>
              <a:t>);</a:t>
            </a:r>
            <a:endParaRPr lang="en-US" dirty="0">
              <a:latin typeface="Courier New"/>
              <a:cs typeface="Courier New"/>
            </a:endParaRPr>
          </a:p>
          <a:p>
            <a:pPr marL="457200" lvl="1" indent="0">
              <a:lnSpc>
                <a:spcPct val="100000"/>
              </a:lnSpc>
              <a:spcBef>
                <a:spcPts val="0"/>
              </a:spcBef>
              <a:buNone/>
            </a:pPr>
            <a:r>
              <a:rPr lang="en-GB" b="1" dirty="0">
                <a:solidFill>
                  <a:srgbClr val="FFFF00"/>
                </a:solidFill>
                <a:latin typeface="Courier New"/>
                <a:cs typeface="Courier New"/>
              </a:rPr>
              <a:t>	ammo--;</a:t>
            </a:r>
            <a:endParaRPr lang="en-US" dirty="0">
              <a:latin typeface="Courier New"/>
              <a:cs typeface="Courier New"/>
            </a:endParaRPr>
          </a:p>
          <a:p>
            <a:pPr marL="457200" lvl="1" indent="0">
              <a:lnSpc>
                <a:spcPct val="100000"/>
              </a:lnSpc>
              <a:spcBef>
                <a:spcPts val="0"/>
              </a:spcBef>
              <a:buNone/>
            </a:pPr>
            <a:r>
              <a:rPr lang="en-GB" b="1" dirty="0">
                <a:solidFill>
                  <a:srgbClr val="FFFF00"/>
                </a:solidFill>
                <a:latin typeface="Courier New"/>
                <a:cs typeface="Courier New"/>
              </a:rPr>
              <a:t>}</a:t>
            </a:r>
            <a:endParaRPr lang="en-GB" dirty="0">
              <a:solidFill>
                <a:srgbClr val="FFFFFF"/>
              </a:solidFill>
              <a:latin typeface="Courier New"/>
              <a:cs typeface="Courier New"/>
            </a:endParaRPr>
          </a:p>
          <a:p>
            <a:pPr marL="0" indent="0">
              <a:lnSpc>
                <a:spcPct val="100000"/>
              </a:lnSpc>
              <a:spcBef>
                <a:spcPts val="0"/>
              </a:spcBef>
              <a:buNone/>
            </a:pPr>
            <a:r>
              <a:rPr lang="en-GB" b="1" dirty="0">
                <a:solidFill>
                  <a:srgbClr val="FFFF00"/>
                </a:solidFill>
                <a:latin typeface="Courier New"/>
                <a:cs typeface="Courier New"/>
              </a:rPr>
              <a:t>}</a:t>
            </a:r>
            <a:endParaRPr lang="en-GB" dirty="0">
              <a:latin typeface="Courier New"/>
              <a:cs typeface="Courier New"/>
            </a:endParaRPr>
          </a:p>
          <a:p>
            <a:pPr marL="0" lvl="1" indent="0">
              <a:lnSpc>
                <a:spcPct val="100000"/>
              </a:lnSpc>
              <a:spcBef>
                <a:spcPts val="0"/>
              </a:spcBef>
            </a:pPr>
            <a:endParaRPr lang="en-GB" dirty="0"/>
          </a:p>
          <a:p>
            <a:pPr marL="228600" lvl="1">
              <a:spcBef>
                <a:spcPts val="1000"/>
              </a:spcBef>
            </a:pPr>
            <a:r>
              <a:rPr lang="en-GB" sz="1800" dirty="0"/>
              <a:t>This method actually returns an Object (note: you can cast this to a </a:t>
            </a:r>
            <a:r>
              <a:rPr lang="en-GB" sz="1800" dirty="0" err="1"/>
              <a:t>GameObject</a:t>
            </a:r>
            <a:r>
              <a:rPr lang="en-GB" sz="1800" dirty="0"/>
              <a:t>)</a:t>
            </a:r>
          </a:p>
          <a:p>
            <a:pPr marL="0" lvl="1" indent="0">
              <a:lnSpc>
                <a:spcPct val="100000"/>
              </a:lnSpc>
              <a:spcBef>
                <a:spcPts val="0"/>
              </a:spcBef>
            </a:pPr>
            <a:endParaRPr lang="en-GB" dirty="0"/>
          </a:p>
          <a:p>
            <a:pPr marL="0" lvl="1" indent="0">
              <a:lnSpc>
                <a:spcPct val="100000"/>
              </a:lnSpc>
              <a:spcBef>
                <a:spcPts val="0"/>
              </a:spcBef>
              <a:buNone/>
            </a:pPr>
            <a:r>
              <a:rPr lang="en-GB" b="1" dirty="0" err="1">
                <a:solidFill>
                  <a:srgbClr val="FFFF00"/>
                </a:solidFill>
                <a:latin typeface="Courier New"/>
                <a:cs typeface="Courier New"/>
              </a:rPr>
              <a:t>GameObject</a:t>
            </a:r>
            <a:r>
              <a:rPr lang="en-GB" b="1" dirty="0">
                <a:solidFill>
                  <a:srgbClr val="FFFF00"/>
                </a:solidFill>
                <a:latin typeface="Courier New"/>
                <a:cs typeface="Courier New"/>
              </a:rPr>
              <a:t> </a:t>
            </a:r>
            <a:r>
              <a:rPr lang="en-GB" b="1" dirty="0" err="1">
                <a:solidFill>
                  <a:srgbClr val="FFFF00"/>
                </a:solidFill>
                <a:latin typeface="Courier New"/>
                <a:cs typeface="Courier New"/>
              </a:rPr>
              <a:t>proj</a:t>
            </a:r>
            <a:r>
              <a:rPr lang="en-GB" b="1" dirty="0">
                <a:solidFill>
                  <a:srgbClr val="FFFF00"/>
                </a:solidFill>
                <a:latin typeface="Courier New"/>
                <a:cs typeface="Courier New"/>
              </a:rPr>
              <a:t> = Instantiate(</a:t>
            </a:r>
            <a:r>
              <a:rPr lang="en-GB" b="1" dirty="0" err="1">
                <a:solidFill>
                  <a:srgbClr val="FFFF00"/>
                </a:solidFill>
                <a:latin typeface="Courier New"/>
                <a:cs typeface="Courier New"/>
              </a:rPr>
              <a:t>projectilePrefab</a:t>
            </a:r>
            <a:r>
              <a:rPr lang="en-GB" b="1" dirty="0">
                <a:solidFill>
                  <a:srgbClr val="FFFF00"/>
                </a:solidFill>
                <a:latin typeface="Courier New"/>
                <a:cs typeface="Courier New"/>
              </a:rPr>
              <a:t>, </a:t>
            </a:r>
            <a:r>
              <a:rPr lang="en-GB" b="1" dirty="0" err="1">
                <a:solidFill>
                  <a:srgbClr val="FFFF00"/>
                </a:solidFill>
                <a:latin typeface="Courier New"/>
                <a:cs typeface="Courier New"/>
              </a:rPr>
              <a:t>transform.position</a:t>
            </a:r>
            <a:r>
              <a:rPr lang="en-GB" b="1" dirty="0">
                <a:solidFill>
                  <a:srgbClr val="FFFF00"/>
                </a:solidFill>
                <a:latin typeface="Courier New"/>
                <a:cs typeface="Courier New"/>
              </a:rPr>
              <a:t>, </a:t>
            </a:r>
            <a:r>
              <a:rPr lang="en-GB" b="1" dirty="0" err="1">
                <a:solidFill>
                  <a:srgbClr val="FFFF00"/>
                </a:solidFill>
                <a:latin typeface="Courier New"/>
                <a:cs typeface="Courier New"/>
              </a:rPr>
              <a:t>transform.rotation</a:t>
            </a:r>
            <a:r>
              <a:rPr lang="en-GB" b="1" dirty="0">
                <a:solidFill>
                  <a:srgbClr val="FFFF00"/>
                </a:solidFill>
                <a:latin typeface="Courier New"/>
                <a:cs typeface="Courier New"/>
              </a:rPr>
              <a:t>);</a:t>
            </a:r>
            <a:endParaRPr lang="en-US" b="1" dirty="0">
              <a:solidFill>
                <a:srgbClr val="FFFFFF"/>
              </a:solidFill>
              <a:latin typeface="Courier New"/>
              <a:cs typeface="Courier New"/>
            </a:endParaRPr>
          </a:p>
          <a:p>
            <a:pPr marL="0" lvl="1" indent="0">
              <a:lnSpc>
                <a:spcPct val="100000"/>
              </a:lnSpc>
              <a:spcBef>
                <a:spcPts val="0"/>
              </a:spcBef>
              <a:buNone/>
            </a:pPr>
            <a:r>
              <a:rPr lang="en-GB" b="1" dirty="0" err="1">
                <a:solidFill>
                  <a:srgbClr val="FFFF00"/>
                </a:solidFill>
                <a:latin typeface="Courier New"/>
                <a:cs typeface="Courier New"/>
              </a:rPr>
              <a:t>Proj.DoSomething</a:t>
            </a:r>
            <a:r>
              <a:rPr lang="en-GB" b="1" dirty="0">
                <a:solidFill>
                  <a:srgbClr val="FFFF00"/>
                </a:solidFill>
                <a:latin typeface="Courier New"/>
                <a:cs typeface="Courier New"/>
              </a:rPr>
              <a:t>();</a:t>
            </a:r>
            <a:endParaRPr lang="en-US" b="1" dirty="0">
              <a:latin typeface="Courier New"/>
              <a:cs typeface="Courier New"/>
            </a:endParaRPr>
          </a:p>
        </p:txBody>
      </p:sp>
      <p:sp>
        <p:nvSpPr>
          <p:cNvPr id="2" name="Title 1"/>
          <p:cNvSpPr>
            <a:spLocks noGrp="1"/>
          </p:cNvSpPr>
          <p:nvPr>
            <p:ph type="title"/>
          </p:nvPr>
        </p:nvSpPr>
        <p:spPr>
          <a:xfrm>
            <a:off x="0" y="365126"/>
            <a:ext cx="6249872" cy="535531"/>
          </a:xfrm>
        </p:spPr>
        <p:txBody>
          <a:bodyPr/>
          <a:lstStyle/>
          <a:p>
            <a:r>
              <a:rPr lang="en-GB" dirty="0" err="1"/>
              <a:t>GameObject</a:t>
            </a:r>
            <a:r>
              <a:rPr lang="en-GB" dirty="0"/>
              <a:t> instantiation</a:t>
            </a:r>
          </a:p>
        </p:txBody>
      </p:sp>
      <p:sp>
        <p:nvSpPr>
          <p:cNvPr id="5" name="Slide Number Placeholder 4">
            <a:extLst>
              <a:ext uri="{FF2B5EF4-FFF2-40B4-BE49-F238E27FC236}">
                <a16:creationId xmlns:a16="http://schemas.microsoft.com/office/drawing/2014/main" id="{50D7312A-D996-4757-BABF-5601D8030F3C}"/>
              </a:ext>
            </a:extLst>
          </p:cNvPr>
          <p:cNvSpPr>
            <a:spLocks noGrp="1"/>
          </p:cNvSpPr>
          <p:nvPr>
            <p:ph type="sldNum" sz="quarter" idx="12"/>
          </p:nvPr>
        </p:nvSpPr>
        <p:spPr/>
        <p:txBody>
          <a:bodyPr/>
          <a:lstStyle/>
          <a:p>
            <a:fld id="{21C5D830-FC1E-4257-A8C9-800695176662}" type="slidenum">
              <a:rPr lang="en-GB" smtClean="0"/>
              <a:t>4</a:t>
            </a:fld>
            <a:endParaRPr lang="en-GB"/>
          </a:p>
        </p:txBody>
      </p:sp>
    </p:spTree>
    <p:extLst>
      <p:ext uri="{BB962C8B-B14F-4D97-AF65-F5344CB8AC3E}">
        <p14:creationId xmlns:p14="http://schemas.microsoft.com/office/powerpoint/2010/main" val="132626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r>
              <a:rPr lang="en-GB" dirty="0"/>
              <a:t>An alternative to using Instantiate is to load a prefab at runtime which is then instantiated for you.</a:t>
            </a:r>
          </a:p>
          <a:p>
            <a:r>
              <a:rPr lang="en-GB" dirty="0"/>
              <a:t>This effectively duplicates a pre-built </a:t>
            </a:r>
            <a:r>
              <a:rPr lang="en-GB" dirty="0" err="1"/>
              <a:t>GameObject</a:t>
            </a:r>
            <a:r>
              <a:rPr lang="en-GB" dirty="0"/>
              <a:t>.</a:t>
            </a:r>
          </a:p>
          <a:p>
            <a:r>
              <a:rPr lang="en-GB" dirty="0"/>
              <a:t>In order for this to work, a prefab must have been built and placed in a Resources folder within the project. Note: you can have multiple Resources folders in your project.</a:t>
            </a:r>
          </a:p>
          <a:p>
            <a:endParaRPr lang="en-GB" sz="1100" dirty="0"/>
          </a:p>
          <a:p>
            <a:pPr marL="0"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public class Bazooka : </a:t>
            </a:r>
            <a:r>
              <a:rPr lang="en-GB" b="1" dirty="0" err="1">
                <a:solidFill>
                  <a:srgbClr val="FFFF00"/>
                </a:solidFill>
                <a:latin typeface="Courier New" panose="02070309020205020404" pitchFamily="49" charset="0"/>
                <a:cs typeface="Courier New" panose="02070309020205020404" pitchFamily="49" charset="0"/>
              </a:rPr>
              <a:t>MonoBehaviour</a:t>
            </a:r>
            <a:endParaRPr lang="en-GB"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a:t>
            </a:r>
          </a:p>
          <a:p>
            <a:pPr marL="447675"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public </a:t>
            </a:r>
            <a:r>
              <a:rPr lang="en-GB" b="1" dirty="0" err="1">
                <a:solidFill>
                  <a:srgbClr val="FFFF00"/>
                </a:solidFill>
                <a:latin typeface="Courier New" panose="02070309020205020404" pitchFamily="49" charset="0"/>
                <a:cs typeface="Courier New" panose="02070309020205020404" pitchFamily="49" charset="0"/>
              </a:rPr>
              <a:t>int</a:t>
            </a:r>
            <a:r>
              <a:rPr lang="en-GB" b="1" dirty="0">
                <a:solidFill>
                  <a:srgbClr val="FFFF00"/>
                </a:solidFill>
                <a:latin typeface="Courier New" panose="02070309020205020404" pitchFamily="49" charset="0"/>
                <a:cs typeface="Courier New" panose="02070309020205020404" pitchFamily="49" charset="0"/>
              </a:rPr>
              <a:t> ammo;</a:t>
            </a:r>
          </a:p>
          <a:p>
            <a:pPr marL="0" indent="0" defTabSz="360000">
              <a:lnSpc>
                <a:spcPct val="100000"/>
              </a:lnSpc>
              <a:spcBef>
                <a:spcPts val="0"/>
              </a:spcBef>
              <a:buNone/>
            </a:pPr>
            <a:endParaRPr lang="en-GB" b="1" dirty="0">
              <a:solidFill>
                <a:srgbClr val="FFFF00"/>
              </a:solidFill>
              <a:latin typeface="Courier New" panose="02070309020205020404" pitchFamily="49" charset="0"/>
              <a:cs typeface="Courier New" panose="02070309020205020404" pitchFamily="49" charset="0"/>
            </a:endParaRP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public void fire()</a:t>
            </a: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a:t>
            </a: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	</a:t>
            </a:r>
            <a:r>
              <a:rPr lang="en-GB" b="1" dirty="0" err="1">
                <a:solidFill>
                  <a:srgbClr val="FFFF00"/>
                </a:solidFill>
                <a:latin typeface="Courier New" panose="02070309020205020404" pitchFamily="49" charset="0"/>
                <a:cs typeface="Courier New" panose="02070309020205020404" pitchFamily="49" charset="0"/>
              </a:rPr>
              <a:t>GameObject</a:t>
            </a:r>
            <a:r>
              <a:rPr lang="en-GB" b="1" dirty="0">
                <a:solidFill>
                  <a:srgbClr val="FFFF00"/>
                </a:solidFill>
                <a:latin typeface="Courier New" panose="02070309020205020404" pitchFamily="49" charset="0"/>
                <a:cs typeface="Courier New" panose="02070309020205020404" pitchFamily="49" charset="0"/>
              </a:rPr>
              <a:t> go = </a:t>
            </a:r>
            <a:r>
              <a:rPr lang="en-GB" b="1" dirty="0" err="1">
                <a:solidFill>
                  <a:srgbClr val="FFFF00"/>
                </a:solidFill>
                <a:latin typeface="Courier New" panose="02070309020205020404" pitchFamily="49" charset="0"/>
                <a:cs typeface="Courier New" panose="02070309020205020404" pitchFamily="49" charset="0"/>
              </a:rPr>
              <a:t>Resources.Load</a:t>
            </a:r>
            <a:r>
              <a:rPr lang="en-GB" b="1" dirty="0">
                <a:solidFill>
                  <a:srgbClr val="FFFF00"/>
                </a:solidFill>
                <a:latin typeface="Courier New" panose="02070309020205020404" pitchFamily="49" charset="0"/>
                <a:cs typeface="Courier New" panose="02070309020205020404" pitchFamily="49" charset="0"/>
              </a:rPr>
              <a:t>("Projectile") as </a:t>
            </a:r>
            <a:r>
              <a:rPr lang="en-GB" b="1" dirty="0" err="1">
                <a:solidFill>
                  <a:srgbClr val="FFFF00"/>
                </a:solidFill>
                <a:latin typeface="Courier New" panose="02070309020205020404" pitchFamily="49" charset="0"/>
                <a:cs typeface="Courier New" panose="02070309020205020404" pitchFamily="49" charset="0"/>
              </a:rPr>
              <a:t>GameObject</a:t>
            </a:r>
            <a:r>
              <a:rPr lang="en-GB" b="1" dirty="0">
                <a:solidFill>
                  <a:srgbClr val="FFFF00"/>
                </a:solidFill>
                <a:latin typeface="Courier New" panose="02070309020205020404" pitchFamily="49" charset="0"/>
                <a:cs typeface="Courier New" panose="02070309020205020404" pitchFamily="49" charset="0"/>
              </a:rPr>
              <a:t>;</a:t>
            </a: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	Instantiate(go);</a:t>
            </a: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	ammo--;</a:t>
            </a:r>
          </a:p>
          <a:p>
            <a:pPr marL="45720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a:t>
            </a:r>
          </a:p>
          <a:p>
            <a:pPr marL="0" lvl="1" indent="0" defTabSz="360000">
              <a:lnSpc>
                <a:spcPct val="100000"/>
              </a:lnSpc>
              <a:spcBef>
                <a:spcPts val="0"/>
              </a:spcBef>
              <a:buNone/>
            </a:pPr>
            <a:r>
              <a:rPr lang="en-GB" b="1" dirty="0">
                <a:solidFill>
                  <a:srgbClr val="FFFF00"/>
                </a:solidFill>
                <a:latin typeface="Courier New" panose="02070309020205020404" pitchFamily="49" charset="0"/>
                <a:cs typeface="Courier New" panose="02070309020205020404" pitchFamily="49" charset="0"/>
              </a:rPr>
              <a:t>}</a:t>
            </a:r>
          </a:p>
          <a:p>
            <a:pPr marL="0" indent="0">
              <a:buNone/>
            </a:pPr>
            <a:endParaRPr lang="en-GB" dirty="0"/>
          </a:p>
        </p:txBody>
      </p:sp>
      <p:sp>
        <p:nvSpPr>
          <p:cNvPr id="2" name="Title 1"/>
          <p:cNvSpPr>
            <a:spLocks noGrp="1"/>
          </p:cNvSpPr>
          <p:nvPr>
            <p:ph type="title"/>
          </p:nvPr>
        </p:nvSpPr>
        <p:spPr>
          <a:xfrm>
            <a:off x="0" y="365126"/>
            <a:ext cx="3962386" cy="535531"/>
          </a:xfrm>
        </p:spPr>
        <p:txBody>
          <a:bodyPr/>
          <a:lstStyle/>
          <a:p>
            <a:r>
              <a:rPr lang="en-GB" dirty="0"/>
              <a:t>Prefab loading</a:t>
            </a:r>
          </a:p>
        </p:txBody>
      </p:sp>
      <p:grpSp>
        <p:nvGrpSpPr>
          <p:cNvPr id="13" name="Group 12">
            <a:extLst>
              <a:ext uri="{FF2B5EF4-FFF2-40B4-BE49-F238E27FC236}">
                <a16:creationId xmlns:a16="http://schemas.microsoft.com/office/drawing/2014/main" id="{9895B22D-19B6-4BA6-9E9F-530C8F7120D0}"/>
              </a:ext>
            </a:extLst>
          </p:cNvPr>
          <p:cNvGrpSpPr/>
          <p:nvPr/>
        </p:nvGrpSpPr>
        <p:grpSpPr>
          <a:xfrm>
            <a:off x="6334125" y="4600575"/>
            <a:ext cx="5638800" cy="1661796"/>
            <a:chOff x="6334125" y="4600575"/>
            <a:chExt cx="5638800" cy="1661796"/>
          </a:xfrm>
        </p:grpSpPr>
        <p:sp>
          <p:nvSpPr>
            <p:cNvPr id="7" name="TextBox 6">
              <a:extLst>
                <a:ext uri="{FF2B5EF4-FFF2-40B4-BE49-F238E27FC236}">
                  <a16:creationId xmlns:a16="http://schemas.microsoft.com/office/drawing/2014/main" id="{71AEF79E-AC92-4C63-AF9E-FA2066FE41D9}"/>
                </a:ext>
              </a:extLst>
            </p:cNvPr>
            <p:cNvSpPr txBox="1"/>
            <p:nvPr/>
          </p:nvSpPr>
          <p:spPr>
            <a:xfrm>
              <a:off x="9010650" y="4785043"/>
              <a:ext cx="2962275" cy="1477328"/>
            </a:xfrm>
            <a:prstGeom prst="rect">
              <a:avLst/>
            </a:prstGeom>
            <a:noFill/>
            <a:ln>
              <a:solidFill>
                <a:schemeClr val="accent2">
                  <a:lumMod val="60000"/>
                  <a:lumOff val="40000"/>
                </a:schemeClr>
              </a:solidFill>
            </a:ln>
          </p:spPr>
          <p:txBody>
            <a:bodyPr wrap="square" rtlCol="0">
              <a:spAutoFit/>
            </a:bodyPr>
            <a:lstStyle/>
            <a:p>
              <a:r>
                <a:rPr lang="en-GB" dirty="0">
                  <a:solidFill>
                    <a:schemeClr val="bg1"/>
                  </a:solidFill>
                </a:rPr>
                <a:t>This path is relative to a Resources folder in your Assets folder. Note: you can have more than one Resources folder in a project.</a:t>
              </a:r>
            </a:p>
          </p:txBody>
        </p:sp>
        <p:cxnSp>
          <p:nvCxnSpPr>
            <p:cNvPr id="9" name="Straight Arrow Connector 8">
              <a:extLst>
                <a:ext uri="{FF2B5EF4-FFF2-40B4-BE49-F238E27FC236}">
                  <a16:creationId xmlns:a16="http://schemas.microsoft.com/office/drawing/2014/main" id="{4D7FBAF1-085C-4AC9-9401-115D00EA3DB1}"/>
                </a:ext>
              </a:extLst>
            </p:cNvPr>
            <p:cNvCxnSpPr>
              <a:cxnSpLocks/>
              <a:stCxn id="7" idx="1"/>
            </p:cNvCxnSpPr>
            <p:nvPr/>
          </p:nvCxnSpPr>
          <p:spPr>
            <a:xfrm flipH="1" flipV="1">
              <a:off x="6334125" y="4600575"/>
              <a:ext cx="2676525" cy="92313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91E2EF44-47A0-4BA2-9FB0-B1CE49E2D548}"/>
              </a:ext>
            </a:extLst>
          </p:cNvPr>
          <p:cNvSpPr>
            <a:spLocks noGrp="1"/>
          </p:cNvSpPr>
          <p:nvPr>
            <p:ph type="sldNum" sz="quarter" idx="12"/>
          </p:nvPr>
        </p:nvSpPr>
        <p:spPr/>
        <p:txBody>
          <a:bodyPr/>
          <a:lstStyle/>
          <a:p>
            <a:fld id="{21C5D830-FC1E-4257-A8C9-800695176662}" type="slidenum">
              <a:rPr lang="en-GB" smtClean="0"/>
              <a:t>5</a:t>
            </a:fld>
            <a:endParaRPr lang="en-GB"/>
          </a:p>
        </p:txBody>
      </p:sp>
    </p:spTree>
    <p:extLst>
      <p:ext uri="{BB962C8B-B14F-4D97-AF65-F5344CB8AC3E}">
        <p14:creationId xmlns:p14="http://schemas.microsoft.com/office/powerpoint/2010/main" val="29688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normAutofit/>
          </a:bodyPr>
          <a:lstStyle/>
          <a:p>
            <a:r>
              <a:rPr lang="en-GB" dirty="0"/>
              <a:t>We may also want to be able to destroy </a:t>
            </a:r>
            <a:r>
              <a:rPr lang="en-GB" dirty="0" err="1"/>
              <a:t>GameObjects</a:t>
            </a:r>
            <a:r>
              <a:rPr lang="en-GB" dirty="0"/>
              <a:t> dynamically.</a:t>
            </a:r>
          </a:p>
          <a:p>
            <a:r>
              <a:rPr lang="en-GB" dirty="0"/>
              <a:t>You can use the method Destroy on a </a:t>
            </a:r>
            <a:r>
              <a:rPr lang="en-GB" dirty="0" err="1"/>
              <a:t>GameObject</a:t>
            </a:r>
            <a:r>
              <a:rPr lang="en-GB" dirty="0"/>
              <a:t> to do this.</a:t>
            </a:r>
          </a:p>
          <a:p>
            <a:r>
              <a:rPr lang="en-GB" dirty="0"/>
              <a:t>There is another method called </a:t>
            </a:r>
            <a:r>
              <a:rPr lang="en-GB" dirty="0" err="1"/>
              <a:t>DestroyImmediate</a:t>
            </a:r>
            <a:r>
              <a:rPr lang="en-GB" dirty="0"/>
              <a:t> but its use is not recommended.</a:t>
            </a:r>
          </a:p>
          <a:p>
            <a:endParaRPr lang="en-GB" dirty="0"/>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public class Projectile : </a:t>
            </a:r>
            <a:r>
              <a:rPr lang="en-GB" sz="1600" b="1" dirty="0" err="1">
                <a:solidFill>
                  <a:srgbClr val="FFFF00"/>
                </a:solidFill>
                <a:latin typeface="Courier New" panose="02070309020205020404" pitchFamily="49" charset="0"/>
                <a:cs typeface="Courier New" panose="02070309020205020404" pitchFamily="49" charset="0"/>
              </a:rPr>
              <a:t>MonoBehaviour</a:t>
            </a: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void </a:t>
            </a:r>
            <a:r>
              <a:rPr lang="en-GB" sz="1600" b="1" dirty="0" err="1">
                <a:solidFill>
                  <a:srgbClr val="FFFF00"/>
                </a:solidFill>
                <a:latin typeface="Courier New" panose="02070309020205020404" pitchFamily="49" charset="0"/>
                <a:cs typeface="Courier New" panose="02070309020205020404" pitchFamily="49" charset="0"/>
              </a:rPr>
              <a:t>OnCollisionEnter</a:t>
            </a:r>
            <a:r>
              <a:rPr lang="en-GB" sz="1600" b="1" dirty="0">
                <a:solidFill>
                  <a:srgbClr val="FFFF00"/>
                </a:solidFill>
                <a:latin typeface="Courier New" panose="02070309020205020404" pitchFamily="49" charset="0"/>
                <a:cs typeface="Courier New" panose="02070309020205020404" pitchFamily="49" charset="0"/>
              </a:rPr>
              <a:t>(Collider other)</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Destroy(this);</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a:t>
            </a:r>
            <a:endParaRPr lang="en-GB" sz="1600" dirty="0">
              <a:solidFill>
                <a:srgbClr val="FFFF00"/>
              </a:solidFill>
              <a:latin typeface="Courier New" panose="02070309020205020404" pitchFamily="49" charset="0"/>
              <a:cs typeface="Courier New" panose="02070309020205020404" pitchFamily="49" charset="0"/>
            </a:endParaRPr>
          </a:p>
          <a:p>
            <a:pPr marL="0" indent="0">
              <a:buNone/>
            </a:pPr>
            <a:endParaRPr lang="en-GB" dirty="0"/>
          </a:p>
          <a:p>
            <a:r>
              <a:rPr lang="en-GB" dirty="0"/>
              <a:t>What does the keyword 'this' mean as used here?</a:t>
            </a:r>
          </a:p>
          <a:p>
            <a:r>
              <a:rPr lang="en-GB" dirty="0"/>
              <a:t>It refers to the object that </a:t>
            </a:r>
            <a:r>
              <a:rPr lang="en-GB" i="1" dirty="0"/>
              <a:t>this</a:t>
            </a:r>
            <a:r>
              <a:rPr lang="en-GB" dirty="0"/>
              <a:t> script is attached to (the projectile </a:t>
            </a:r>
            <a:r>
              <a:rPr lang="en-GB" dirty="0" err="1"/>
              <a:t>GameObject</a:t>
            </a:r>
            <a:r>
              <a:rPr lang="en-GB" dirty="0"/>
              <a:t> in this case).</a:t>
            </a:r>
          </a:p>
          <a:p>
            <a:r>
              <a:rPr lang="en-GB" dirty="0"/>
              <a:t>Note: you can use Destroy with </a:t>
            </a:r>
            <a:r>
              <a:rPr lang="en-GB" dirty="0" err="1"/>
              <a:t>GameObjects</a:t>
            </a:r>
            <a:r>
              <a:rPr lang="en-GB" dirty="0"/>
              <a:t>, Components and assets.</a:t>
            </a:r>
          </a:p>
        </p:txBody>
      </p:sp>
      <p:sp>
        <p:nvSpPr>
          <p:cNvPr id="2" name="Title 1"/>
          <p:cNvSpPr>
            <a:spLocks noGrp="1"/>
          </p:cNvSpPr>
          <p:nvPr>
            <p:ph type="title"/>
          </p:nvPr>
        </p:nvSpPr>
        <p:spPr>
          <a:xfrm>
            <a:off x="0" y="365126"/>
            <a:ext cx="5220744" cy="535531"/>
          </a:xfrm>
        </p:spPr>
        <p:txBody>
          <a:bodyPr/>
          <a:lstStyle/>
          <a:p>
            <a:r>
              <a:rPr lang="en-GB" dirty="0"/>
              <a:t>Dynamic destruction</a:t>
            </a:r>
          </a:p>
        </p:txBody>
      </p:sp>
      <p:sp>
        <p:nvSpPr>
          <p:cNvPr id="5" name="Slide Number Placeholder 4">
            <a:extLst>
              <a:ext uri="{FF2B5EF4-FFF2-40B4-BE49-F238E27FC236}">
                <a16:creationId xmlns:a16="http://schemas.microsoft.com/office/drawing/2014/main" id="{291B9589-6042-4A3F-8B78-23A3502602A3}"/>
              </a:ext>
            </a:extLst>
          </p:cNvPr>
          <p:cNvSpPr>
            <a:spLocks noGrp="1"/>
          </p:cNvSpPr>
          <p:nvPr>
            <p:ph type="sldNum" sz="quarter" idx="12"/>
          </p:nvPr>
        </p:nvSpPr>
        <p:spPr/>
        <p:txBody>
          <a:bodyPr/>
          <a:lstStyle/>
          <a:p>
            <a:fld id="{21C5D830-FC1E-4257-A8C9-800695176662}" type="slidenum">
              <a:rPr lang="en-GB" smtClean="0"/>
              <a:t>6</a:t>
            </a:fld>
            <a:endParaRPr lang="en-GB"/>
          </a:p>
        </p:txBody>
      </p:sp>
    </p:spTree>
    <p:extLst>
      <p:ext uri="{BB962C8B-B14F-4D97-AF65-F5344CB8AC3E}">
        <p14:creationId xmlns:p14="http://schemas.microsoft.com/office/powerpoint/2010/main" val="321971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838200" y="1080655"/>
            <a:ext cx="10079736" cy="5096308"/>
          </a:xfrm>
        </p:spPr>
        <p:txBody>
          <a:bodyPr/>
          <a:lstStyle/>
          <a:p>
            <a:r>
              <a:rPr lang="en-GB" dirty="0"/>
              <a:t>If you check the documentation for Destroy, you will also find that it can take an optional second parameter.</a:t>
            </a:r>
          </a:p>
          <a:p>
            <a:r>
              <a:rPr lang="en-GB" dirty="0"/>
              <a:t>This parameter is a float value that can be used to delay the actual destruction by an amount of time (in seconds).</a:t>
            </a:r>
          </a:p>
          <a:p>
            <a:endParaRPr lang="en-GB" dirty="0"/>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public class Projectile : </a:t>
            </a:r>
            <a:r>
              <a:rPr lang="en-GB" sz="1600" b="1" dirty="0" err="1">
                <a:solidFill>
                  <a:srgbClr val="FFFF00"/>
                </a:solidFill>
                <a:latin typeface="Courier New" panose="02070309020205020404" pitchFamily="49" charset="0"/>
                <a:cs typeface="Courier New" panose="02070309020205020404" pitchFamily="49" charset="0"/>
              </a:rPr>
              <a:t>MonoBehaviour</a:t>
            </a: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public float delay;</a:t>
            </a:r>
          </a:p>
          <a:p>
            <a:pPr marL="0" indent="0" defTabSz="360000">
              <a:lnSpc>
                <a:spcPct val="100000"/>
              </a:lnSpc>
              <a:spcBef>
                <a:spcPts val="0"/>
              </a:spcBef>
              <a:buNone/>
            </a:pPr>
            <a:endParaRPr lang="en-GB" sz="1600" b="1" dirty="0">
              <a:solidFill>
                <a:srgbClr val="FFFF00"/>
              </a:solidFill>
              <a:latin typeface="Courier New" panose="02070309020205020404" pitchFamily="49" charset="0"/>
              <a:cs typeface="Courier New" panose="02070309020205020404" pitchFamily="49" charset="0"/>
            </a:endParaRP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void </a:t>
            </a:r>
            <a:r>
              <a:rPr lang="en-GB" sz="1600" b="1" dirty="0" err="1">
                <a:solidFill>
                  <a:srgbClr val="FFFF00"/>
                </a:solidFill>
                <a:latin typeface="Courier New" panose="02070309020205020404" pitchFamily="49" charset="0"/>
                <a:cs typeface="Courier New" panose="02070309020205020404" pitchFamily="49" charset="0"/>
              </a:rPr>
              <a:t>OnCollisionEnter</a:t>
            </a:r>
            <a:r>
              <a:rPr lang="en-GB" sz="1600" b="1" dirty="0">
                <a:solidFill>
                  <a:srgbClr val="FFFF00"/>
                </a:solidFill>
                <a:latin typeface="Courier New" panose="02070309020205020404" pitchFamily="49" charset="0"/>
                <a:cs typeface="Courier New" panose="02070309020205020404" pitchFamily="49" charset="0"/>
              </a:rPr>
              <a:t>(Collider other)</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Destroy(this, delay);</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	}</a:t>
            </a:r>
          </a:p>
          <a:p>
            <a:pPr marL="0" indent="0" defTabSz="360000">
              <a:lnSpc>
                <a:spcPct val="100000"/>
              </a:lnSpc>
              <a:spcBef>
                <a:spcPts val="0"/>
              </a:spcBef>
              <a:buNone/>
            </a:pPr>
            <a:r>
              <a:rPr lang="en-GB" sz="1600" b="1" dirty="0">
                <a:solidFill>
                  <a:srgbClr val="FFFF00"/>
                </a:solidFill>
                <a:latin typeface="Courier New" panose="02070309020205020404" pitchFamily="49" charset="0"/>
                <a:cs typeface="Courier New" panose="02070309020205020404" pitchFamily="49" charset="0"/>
              </a:rPr>
              <a:t>}</a:t>
            </a:r>
            <a:endParaRPr lang="en-GB" sz="1600" dirty="0">
              <a:solidFill>
                <a:srgbClr val="FFFF00"/>
              </a:solidFill>
              <a:latin typeface="Courier New" panose="02070309020205020404" pitchFamily="49" charset="0"/>
              <a:cs typeface="Courier New" panose="02070309020205020404" pitchFamily="49" charset="0"/>
            </a:endParaRPr>
          </a:p>
          <a:p>
            <a:pPr marL="0" indent="0">
              <a:buNone/>
            </a:pPr>
            <a:endParaRPr lang="en-GB" dirty="0"/>
          </a:p>
        </p:txBody>
      </p:sp>
      <p:sp>
        <p:nvSpPr>
          <p:cNvPr id="2" name="Title 1"/>
          <p:cNvSpPr>
            <a:spLocks noGrp="1"/>
          </p:cNvSpPr>
          <p:nvPr>
            <p:ph type="title"/>
          </p:nvPr>
        </p:nvSpPr>
        <p:spPr>
          <a:xfrm>
            <a:off x="0" y="365126"/>
            <a:ext cx="5220744" cy="535531"/>
          </a:xfrm>
        </p:spPr>
        <p:txBody>
          <a:bodyPr/>
          <a:lstStyle/>
          <a:p>
            <a:r>
              <a:rPr lang="en-GB" dirty="0"/>
              <a:t>Dynamic destruction</a:t>
            </a:r>
          </a:p>
        </p:txBody>
      </p:sp>
      <p:sp>
        <p:nvSpPr>
          <p:cNvPr id="5" name="Slide Number Placeholder 4">
            <a:extLst>
              <a:ext uri="{FF2B5EF4-FFF2-40B4-BE49-F238E27FC236}">
                <a16:creationId xmlns:a16="http://schemas.microsoft.com/office/drawing/2014/main" id="{795CE9EA-5D25-4BE4-B10A-1BDBF0CA5D94}"/>
              </a:ext>
            </a:extLst>
          </p:cNvPr>
          <p:cNvSpPr>
            <a:spLocks noGrp="1"/>
          </p:cNvSpPr>
          <p:nvPr>
            <p:ph type="sldNum" sz="quarter" idx="12"/>
          </p:nvPr>
        </p:nvSpPr>
        <p:spPr/>
        <p:txBody>
          <a:bodyPr/>
          <a:lstStyle/>
          <a:p>
            <a:fld id="{21C5D830-FC1E-4257-A8C9-800695176662}" type="slidenum">
              <a:rPr lang="en-GB" smtClean="0"/>
              <a:t>7</a:t>
            </a:fld>
            <a:endParaRPr lang="en-GB"/>
          </a:p>
        </p:txBody>
      </p:sp>
    </p:spTree>
    <p:extLst>
      <p:ext uri="{BB962C8B-B14F-4D97-AF65-F5344CB8AC3E}">
        <p14:creationId xmlns:p14="http://schemas.microsoft.com/office/powerpoint/2010/main" val="637114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p:txBody>
          <a:bodyPr/>
          <a:lstStyle/>
          <a:p>
            <a:r>
              <a:rPr lang="en-GB" dirty="0"/>
              <a:t>Each component attached to a </a:t>
            </a:r>
            <a:r>
              <a:rPr lang="en-GB" dirty="0" err="1"/>
              <a:t>GameObject</a:t>
            </a:r>
            <a:r>
              <a:rPr lang="en-GB" dirty="0"/>
              <a:t> adds some form of behaviour to it.</a:t>
            </a:r>
          </a:p>
          <a:p>
            <a:r>
              <a:rPr lang="en-GB" dirty="0"/>
              <a:t>How much behaviour should go into one component?</a:t>
            </a:r>
          </a:p>
          <a:p>
            <a:r>
              <a:rPr lang="en-GB" dirty="0"/>
              <a:t>Enough to make the component do one useful fully encapsulated behaviour that can potentially be reused on other </a:t>
            </a:r>
            <a:r>
              <a:rPr lang="en-GB" dirty="0" err="1"/>
              <a:t>GameObjects</a:t>
            </a:r>
            <a:r>
              <a:rPr lang="en-GB" dirty="0"/>
              <a:t> in this and maybe other projects.</a:t>
            </a:r>
          </a:p>
          <a:p>
            <a:r>
              <a:rPr lang="en-GB" dirty="0"/>
              <a:t>This is called modularity.</a:t>
            </a:r>
          </a:p>
          <a:p>
            <a:r>
              <a:rPr lang="en-GB" dirty="0"/>
              <a:t>To make </a:t>
            </a:r>
            <a:r>
              <a:rPr lang="en-GB" dirty="0" err="1"/>
              <a:t>GameObjects</a:t>
            </a:r>
            <a:r>
              <a:rPr lang="en-GB" dirty="0"/>
              <a:t> do complex things such as a fully animated 3D 3</a:t>
            </a:r>
            <a:r>
              <a:rPr lang="en-GB" baseline="30000" dirty="0"/>
              <a:t>rd</a:t>
            </a:r>
            <a:r>
              <a:rPr lang="en-GB" dirty="0"/>
              <a:t> person controlled character that has an inventory, stats, quest log etc. you need components creating and attaching for each of these behaviours.</a:t>
            </a:r>
          </a:p>
          <a:p>
            <a:r>
              <a:rPr lang="en-GB" dirty="0"/>
              <a:t>Let's start with a simple example for our Tilting Board.</a:t>
            </a:r>
          </a:p>
        </p:txBody>
      </p:sp>
      <p:sp>
        <p:nvSpPr>
          <p:cNvPr id="2" name="Title 1"/>
          <p:cNvSpPr>
            <a:spLocks noGrp="1"/>
          </p:cNvSpPr>
          <p:nvPr>
            <p:ph type="title"/>
          </p:nvPr>
        </p:nvSpPr>
        <p:spPr>
          <a:xfrm>
            <a:off x="0" y="365126"/>
            <a:ext cx="7604409" cy="535531"/>
          </a:xfrm>
        </p:spPr>
        <p:txBody>
          <a:bodyPr/>
          <a:lstStyle/>
          <a:p>
            <a:r>
              <a:rPr lang="en-GB" dirty="0"/>
              <a:t>Complex </a:t>
            </a:r>
            <a:r>
              <a:rPr lang="en-GB" dirty="0" err="1"/>
              <a:t>GameObject</a:t>
            </a:r>
            <a:r>
              <a:rPr lang="en-GB" dirty="0"/>
              <a:t> behaviour</a:t>
            </a:r>
          </a:p>
        </p:txBody>
      </p:sp>
      <p:sp>
        <p:nvSpPr>
          <p:cNvPr id="5" name="Slide Number Placeholder 4">
            <a:extLst>
              <a:ext uri="{FF2B5EF4-FFF2-40B4-BE49-F238E27FC236}">
                <a16:creationId xmlns:a16="http://schemas.microsoft.com/office/drawing/2014/main" id="{AF8D66F2-488A-4D53-97D1-D6C76DF62535}"/>
              </a:ext>
            </a:extLst>
          </p:cNvPr>
          <p:cNvSpPr>
            <a:spLocks noGrp="1"/>
          </p:cNvSpPr>
          <p:nvPr>
            <p:ph type="sldNum" sz="quarter" idx="12"/>
          </p:nvPr>
        </p:nvSpPr>
        <p:spPr/>
        <p:txBody>
          <a:bodyPr/>
          <a:lstStyle/>
          <a:p>
            <a:fld id="{21C5D830-FC1E-4257-A8C9-800695176662}" type="slidenum">
              <a:rPr lang="en-GB" smtClean="0"/>
              <a:t>8</a:t>
            </a:fld>
            <a:endParaRPr lang="en-GB"/>
          </a:p>
        </p:txBody>
      </p:sp>
    </p:spTree>
    <p:extLst>
      <p:ext uri="{BB962C8B-B14F-4D97-AF65-F5344CB8AC3E}">
        <p14:creationId xmlns:p14="http://schemas.microsoft.com/office/powerpoint/2010/main" val="17942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GameObjects and Gameplay</a:t>
            </a:r>
            <a:endParaRPr lang="en-GB"/>
          </a:p>
        </p:txBody>
      </p:sp>
      <p:sp>
        <p:nvSpPr>
          <p:cNvPr id="4" name="Footer Placeholder 3"/>
          <p:cNvSpPr>
            <a:spLocks noGrp="1"/>
          </p:cNvSpPr>
          <p:nvPr>
            <p:ph type="ftr" sz="quarter" idx="11"/>
          </p:nvPr>
        </p:nvSpPr>
        <p:spPr/>
        <p:txBody>
          <a:bodyPr/>
          <a:lstStyle/>
          <a:p>
            <a:r>
              <a:rPr lang="en-US"/>
              <a:t>Dr Yvan Cartwright</a:t>
            </a:r>
            <a:endParaRPr lang="en-GB"/>
          </a:p>
        </p:txBody>
      </p:sp>
      <p:sp>
        <p:nvSpPr>
          <p:cNvPr id="6" name="Content Placeholder 5"/>
          <p:cNvSpPr>
            <a:spLocks noGrp="1"/>
          </p:cNvSpPr>
          <p:nvPr>
            <p:ph idx="1"/>
          </p:nvPr>
        </p:nvSpPr>
        <p:spPr>
          <a:xfrm>
            <a:off x="838200" y="1080655"/>
            <a:ext cx="10893552" cy="5096308"/>
          </a:xfrm>
        </p:spPr>
        <p:txBody>
          <a:bodyPr/>
          <a:lstStyle/>
          <a:p>
            <a:r>
              <a:rPr lang="en-GB" dirty="0"/>
              <a:t>We want to start looking at adding more gameplay into our prototypes.</a:t>
            </a:r>
          </a:p>
          <a:p>
            <a:r>
              <a:rPr lang="en-GB" dirty="0"/>
              <a:t>We saw last week how easy it was to create a teleport to move the ball to another part of the board.</a:t>
            </a:r>
          </a:p>
          <a:p>
            <a:r>
              <a:rPr lang="en-GB" dirty="0"/>
              <a:t>We used a cube as our trigger and attached a simple script to it which used the </a:t>
            </a:r>
            <a:r>
              <a:rPr lang="en-GB" dirty="0" err="1"/>
              <a:t>OnTriggerEnter</a:t>
            </a:r>
            <a:r>
              <a:rPr lang="en-GB" dirty="0"/>
              <a:t> method to change the ball’s transform position to that of another </a:t>
            </a:r>
            <a:r>
              <a:rPr lang="en-GB" dirty="0" err="1"/>
              <a:t>GameObject</a:t>
            </a:r>
            <a:r>
              <a:rPr lang="en-GB" dirty="0"/>
              <a:t>.</a:t>
            </a:r>
          </a:p>
          <a:p>
            <a:r>
              <a:rPr lang="en-GB" dirty="0"/>
              <a:t>What if we want to create doors that open only when the ball is a particular colour?</a:t>
            </a:r>
          </a:p>
          <a:p>
            <a:r>
              <a:rPr lang="en-GB" dirty="0"/>
              <a:t>How would we approach this in Unity?</a:t>
            </a:r>
          </a:p>
          <a:p>
            <a:r>
              <a:rPr lang="en-GB" dirty="0"/>
              <a:t>What do we need to know?</a:t>
            </a:r>
          </a:p>
          <a:p>
            <a:endParaRPr lang="en-GB" dirty="0"/>
          </a:p>
        </p:txBody>
      </p:sp>
      <p:sp>
        <p:nvSpPr>
          <p:cNvPr id="2" name="Title 1"/>
          <p:cNvSpPr>
            <a:spLocks noGrp="1"/>
          </p:cNvSpPr>
          <p:nvPr>
            <p:ph type="title"/>
          </p:nvPr>
        </p:nvSpPr>
        <p:spPr>
          <a:xfrm>
            <a:off x="0" y="365126"/>
            <a:ext cx="4778315" cy="535531"/>
          </a:xfrm>
        </p:spPr>
        <p:txBody>
          <a:bodyPr/>
          <a:lstStyle/>
          <a:p>
            <a:r>
              <a:rPr lang="en-GB" dirty="0"/>
              <a:t>Colour-coded door</a:t>
            </a:r>
          </a:p>
        </p:txBody>
      </p:sp>
      <p:sp>
        <p:nvSpPr>
          <p:cNvPr id="5" name="Slide Number Placeholder 4">
            <a:extLst>
              <a:ext uri="{FF2B5EF4-FFF2-40B4-BE49-F238E27FC236}">
                <a16:creationId xmlns:a16="http://schemas.microsoft.com/office/drawing/2014/main" id="{926E0D9A-D832-45A5-9A66-CF27B181AA1B}"/>
              </a:ext>
            </a:extLst>
          </p:cNvPr>
          <p:cNvSpPr>
            <a:spLocks noGrp="1"/>
          </p:cNvSpPr>
          <p:nvPr>
            <p:ph type="sldNum" sz="quarter" idx="12"/>
          </p:nvPr>
        </p:nvSpPr>
        <p:spPr/>
        <p:txBody>
          <a:bodyPr/>
          <a:lstStyle/>
          <a:p>
            <a:fld id="{21C5D830-FC1E-4257-A8C9-800695176662}" type="slidenum">
              <a:rPr lang="en-GB" smtClean="0"/>
              <a:t>9</a:t>
            </a:fld>
            <a:endParaRPr lang="en-GB"/>
          </a:p>
        </p:txBody>
      </p:sp>
    </p:spTree>
    <p:extLst>
      <p:ext uri="{BB962C8B-B14F-4D97-AF65-F5344CB8AC3E}">
        <p14:creationId xmlns:p14="http://schemas.microsoft.com/office/powerpoint/2010/main" val="3239999388"/>
      </p:ext>
    </p:extLst>
  </p:cSld>
  <p:clrMapOvr>
    <a:masterClrMapping/>
  </p:clrMapOvr>
</p:sld>
</file>

<file path=ppt/theme/theme1.xml><?xml version="1.0" encoding="utf-8"?>
<a:theme xmlns:a="http://schemas.openxmlformats.org/drawingml/2006/main" name="Theme 2017-18">
  <a:themeElements>
    <a:clrScheme name="Custom 3">
      <a:dk1>
        <a:srgbClr val="000000"/>
      </a:dk1>
      <a:lt1>
        <a:srgbClr val="FFFFFF"/>
      </a:lt1>
      <a:dk2>
        <a:srgbClr val="666666"/>
      </a:dk2>
      <a:lt2>
        <a:srgbClr val="CCCCCC"/>
      </a:lt2>
      <a:accent1>
        <a:srgbClr val="D70926"/>
      </a:accent1>
      <a:accent2>
        <a:srgbClr val="D73E6F"/>
      </a:accent2>
      <a:accent3>
        <a:srgbClr val="0099CC"/>
      </a:accent3>
      <a:accent4>
        <a:srgbClr val="C9D339"/>
      </a:accent4>
      <a:accent5>
        <a:srgbClr val="003455"/>
      </a:accent5>
      <a:accent6>
        <a:srgbClr val="CCCCCC"/>
      </a:accent6>
      <a:hlink>
        <a:srgbClr val="FFFF00"/>
      </a:hlink>
      <a:folHlink>
        <a:srgbClr val="FFFF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2017-18" id="{599656D4-9FD6-4D1E-B34E-F848A9B4FADA}" vid="{9CAEFE49-BEC2-48B9-9012-2DCE41192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 2017-18</Template>
  <TotalTime>2626</TotalTime>
  <Words>3281</Words>
  <Application>Microsoft Office PowerPoint</Application>
  <PresentationFormat>Widescreen</PresentationFormat>
  <Paragraphs>507</Paragraphs>
  <Slides>37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Courier New</vt:lpstr>
      <vt:lpstr>Tahoma</vt:lpstr>
      <vt:lpstr>Theme 2017-18</vt:lpstr>
      <vt:lpstr>GameObjects and Gameplay</vt:lpstr>
      <vt:lpstr>GameObjects and components</vt:lpstr>
      <vt:lpstr>Dynamic instantiation</vt:lpstr>
      <vt:lpstr>GameObject instantiation</vt:lpstr>
      <vt:lpstr>Prefab loading</vt:lpstr>
      <vt:lpstr>Dynamic destruction</vt:lpstr>
      <vt:lpstr>Dynamic destruction</vt:lpstr>
      <vt:lpstr>Complex GameObject behaviour</vt:lpstr>
      <vt:lpstr>Colour-coded door</vt:lpstr>
      <vt:lpstr>Script requirements</vt:lpstr>
      <vt:lpstr>Useful things</vt:lpstr>
      <vt:lpstr>A simple door script</vt:lpstr>
      <vt:lpstr>A simple door script</vt:lpstr>
      <vt:lpstr>A simple door script</vt:lpstr>
      <vt:lpstr>Unity and the Color class</vt:lpstr>
      <vt:lpstr>Adding a colour data member</vt:lpstr>
      <vt:lpstr>Accessing GameObjects in the scene</vt:lpstr>
      <vt:lpstr>Accessing GameObjects in the scene</vt:lpstr>
      <vt:lpstr>Using Find and FindWithTag</vt:lpstr>
      <vt:lpstr>Using FindGameObjectsWithTag</vt:lpstr>
      <vt:lpstr>Finding a child GameObject</vt:lpstr>
      <vt:lpstr>Accessing components</vt:lpstr>
      <vt:lpstr>Using Find and GetComponent</vt:lpstr>
      <vt:lpstr>Making our colour changing trigger</vt:lpstr>
      <vt:lpstr>Empty GameObjects</vt:lpstr>
      <vt:lpstr>Vectors</vt:lpstr>
      <vt:lpstr>2D grid</vt:lpstr>
      <vt:lpstr>An example 2D vector</vt:lpstr>
      <vt:lpstr>Displacement and positional vectors</vt:lpstr>
      <vt:lpstr>Working with vectors in Unity</vt:lpstr>
      <vt:lpstr>Working with vectors in Unity</vt:lpstr>
      <vt:lpstr>Magnitude Vs SqrMagnitude</vt:lpstr>
      <vt:lpstr>Normalising Vectors</vt:lpstr>
      <vt:lpstr>Dot Product</vt:lpstr>
      <vt:lpstr>Cross Product</vt:lpstr>
      <vt:lpstr>Enabling and disabling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CARTWRIGHT Yvan</cp:lastModifiedBy>
  <cp:revision>317</cp:revision>
  <dcterms:created xsi:type="dcterms:W3CDTF">2015-02-18T15:03:27Z</dcterms:created>
  <dcterms:modified xsi:type="dcterms:W3CDTF">2019-05-07T10:43:19Z</dcterms:modified>
</cp:coreProperties>
</file>